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8"/>
  </p:notesMasterIdLst>
  <p:sldIdLst>
    <p:sldId id="256" r:id="rId2"/>
    <p:sldId id="306" r:id="rId3"/>
    <p:sldId id="314" r:id="rId4"/>
    <p:sldId id="315" r:id="rId5"/>
    <p:sldId id="307" r:id="rId6"/>
    <p:sldId id="309" r:id="rId7"/>
    <p:sldId id="310" r:id="rId8"/>
    <p:sldId id="311" r:id="rId9"/>
    <p:sldId id="312" r:id="rId10"/>
    <p:sldId id="313" r:id="rId11"/>
    <p:sldId id="257" r:id="rId12"/>
    <p:sldId id="273" r:id="rId13"/>
    <p:sldId id="258" r:id="rId14"/>
    <p:sldId id="259" r:id="rId15"/>
    <p:sldId id="260" r:id="rId16"/>
    <p:sldId id="261" r:id="rId17"/>
    <p:sldId id="262" r:id="rId18"/>
    <p:sldId id="274" r:id="rId19"/>
    <p:sldId id="263" r:id="rId20"/>
    <p:sldId id="264" r:id="rId21"/>
    <p:sldId id="265" r:id="rId22"/>
    <p:sldId id="266" r:id="rId23"/>
    <p:sldId id="275" r:id="rId24"/>
    <p:sldId id="267" r:id="rId25"/>
    <p:sldId id="268" r:id="rId26"/>
    <p:sldId id="269" r:id="rId27"/>
    <p:sldId id="270" r:id="rId28"/>
    <p:sldId id="272" r:id="rId29"/>
    <p:sldId id="271" r:id="rId30"/>
    <p:sldId id="276" r:id="rId31"/>
    <p:sldId id="277" r:id="rId32"/>
    <p:sldId id="278" r:id="rId33"/>
    <p:sldId id="316" r:id="rId34"/>
    <p:sldId id="279" r:id="rId35"/>
    <p:sldId id="317" r:id="rId36"/>
    <p:sldId id="318" r:id="rId37"/>
    <p:sldId id="319" r:id="rId38"/>
    <p:sldId id="320" r:id="rId39"/>
    <p:sldId id="321" r:id="rId40"/>
    <p:sldId id="322" r:id="rId41"/>
    <p:sldId id="323" r:id="rId42"/>
    <p:sldId id="280" r:id="rId43"/>
    <p:sldId id="281" r:id="rId44"/>
    <p:sldId id="282" r:id="rId45"/>
    <p:sldId id="283" r:id="rId46"/>
    <p:sldId id="284" r:id="rId47"/>
    <p:sldId id="285" r:id="rId48"/>
    <p:sldId id="286" r:id="rId49"/>
    <p:sldId id="287" r:id="rId50"/>
    <p:sldId id="289" r:id="rId51"/>
    <p:sldId id="290" r:id="rId52"/>
    <p:sldId id="291" r:id="rId53"/>
    <p:sldId id="292" r:id="rId54"/>
    <p:sldId id="293" r:id="rId55"/>
    <p:sldId id="298" r:id="rId56"/>
    <p:sldId id="295" r:id="rId57"/>
    <p:sldId id="294" r:id="rId58"/>
    <p:sldId id="296" r:id="rId59"/>
    <p:sldId id="297" r:id="rId60"/>
    <p:sldId id="299" r:id="rId61"/>
    <p:sldId id="301" r:id="rId62"/>
    <p:sldId id="302" r:id="rId63"/>
    <p:sldId id="303" r:id="rId64"/>
    <p:sldId id="304" r:id="rId65"/>
    <p:sldId id="305" r:id="rId66"/>
    <p:sldId id="28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88810" autoAdjust="0"/>
  </p:normalViewPr>
  <p:slideViewPr>
    <p:cSldViewPr snapToGrid="0">
      <p:cViewPr>
        <p:scale>
          <a:sx n="70" d="100"/>
          <a:sy n="70" d="100"/>
        </p:scale>
        <p:origin x="172" y="48"/>
      </p:cViewPr>
      <p:guideLst>
        <p:guide orient="horz" pos="2160"/>
        <p:guide pos="3840"/>
      </p:guideLst>
    </p:cSldViewPr>
  </p:slideViewPr>
  <p:notesTextViewPr>
    <p:cViewPr>
      <p:scale>
        <a:sx n="1" d="1"/>
        <a:sy n="1" d="1"/>
      </p:scale>
      <p:origin x="0" y="0"/>
    </p:cViewPr>
  </p:notesTextViewPr>
  <p:sorterViewPr>
    <p:cViewPr>
      <p:scale>
        <a:sx n="100" d="100"/>
        <a:sy n="100" d="100"/>
      </p:scale>
      <p:origin x="0" y="-147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9EF939-0303-44A0-B944-793D1FB4E713}" type="datetimeFigureOut">
              <a:rPr lang="en-US" smtClean="0"/>
              <a:t>2/13/2023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6EEBD8-1EF1-4E4C-BE55-84CFAC7F8E95}" type="slidenum">
              <a:rPr lang="en-US" smtClean="0"/>
              <a:t>‹#›</a:t>
            </a:fld>
            <a:endParaRPr lang="en-US"/>
          </a:p>
        </p:txBody>
      </p:sp>
    </p:spTree>
    <p:extLst>
      <p:ext uri="{BB962C8B-B14F-4D97-AF65-F5344CB8AC3E}">
        <p14:creationId xmlns:p14="http://schemas.microsoft.com/office/powerpoint/2010/main" val="1252005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OLAP is an acronym for </a:t>
            </a:r>
            <a:r>
              <a:rPr lang="en-US" sz="1200" b="1" i="0" kern="1200" dirty="0">
                <a:solidFill>
                  <a:schemeClr val="tx1"/>
                </a:solidFill>
                <a:effectLst/>
                <a:latin typeface="+mn-lt"/>
                <a:ea typeface="+mn-ea"/>
                <a:cs typeface="+mn-cs"/>
              </a:rPr>
              <a:t>Online Analytical Processing</a:t>
            </a:r>
            <a:r>
              <a:rPr lang="en-US" sz="1200" b="0" i="0" kern="1200" dirty="0">
                <a:solidFill>
                  <a:schemeClr val="tx1"/>
                </a:solidFill>
                <a:effectLst/>
                <a:latin typeface="+mn-lt"/>
                <a:ea typeface="+mn-ea"/>
                <a:cs typeface="+mn-cs"/>
              </a:rPr>
              <a:t>. OLAP performs multidimensional analysis of business data and provides the capability for complex calculations, trend analysis, and sophisticated data modeling. It is the foundation for many kinds of business applications for Business Performance Management, Planning, Budgeting, Forecasting, Financial Reporting, Analysis, Simulation Models, Knowledge Discovery, and Data Warehouse Reporting. OLAP enables end-users to perform ad hoc analysis of data in multiple dimensions, thereby providing the insight and understanding they need for better decision making.</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OLAP cube</a:t>
            </a:r>
            <a:r>
              <a:rPr lang="en-US" sz="1200" b="0" i="0" kern="1200" dirty="0">
                <a:solidFill>
                  <a:schemeClr val="tx1"/>
                </a:solidFill>
                <a:effectLst/>
                <a:latin typeface="+mn-lt"/>
                <a:ea typeface="+mn-ea"/>
                <a:cs typeface="+mn-cs"/>
              </a:rPr>
              <a:t> is a multidimensional database that is optimized for data warehouse and online analytical processing (</a:t>
            </a:r>
            <a:r>
              <a:rPr lang="en-US" sz="1200" b="1" i="0" kern="1200" dirty="0">
                <a:solidFill>
                  <a:schemeClr val="tx1"/>
                </a:solidFill>
                <a:effectLst/>
                <a:latin typeface="+mn-lt"/>
                <a:ea typeface="+mn-ea"/>
                <a:cs typeface="+mn-cs"/>
              </a:rPr>
              <a:t>OLAP</a:t>
            </a:r>
            <a:r>
              <a:rPr lang="en-US" sz="1200" b="0" i="0" kern="1200" dirty="0">
                <a:solidFill>
                  <a:schemeClr val="tx1"/>
                </a:solidFill>
                <a:effectLst/>
                <a:latin typeface="+mn-lt"/>
                <a:ea typeface="+mn-ea"/>
                <a:cs typeface="+mn-cs"/>
              </a:rPr>
              <a:t>) applications.</a:t>
            </a:r>
          </a:p>
          <a:p>
            <a:endParaRPr lang="en-US" dirty="0"/>
          </a:p>
        </p:txBody>
      </p:sp>
      <p:sp>
        <p:nvSpPr>
          <p:cNvPr id="4" name="Slide Number Placeholder 3"/>
          <p:cNvSpPr>
            <a:spLocks noGrp="1"/>
          </p:cNvSpPr>
          <p:nvPr>
            <p:ph type="sldNum" sz="quarter" idx="10"/>
          </p:nvPr>
        </p:nvSpPr>
        <p:spPr/>
        <p:txBody>
          <a:bodyPr/>
          <a:lstStyle/>
          <a:p>
            <a:fld id="{B26EEBD8-1EF1-4E4C-BE55-84CFAC7F8E95}" type="slidenum">
              <a:rPr lang="en-US" smtClean="0"/>
              <a:t>19</a:t>
            </a:fld>
            <a:endParaRPr lang="en-US"/>
          </a:p>
        </p:txBody>
      </p:sp>
    </p:spTree>
    <p:extLst>
      <p:ext uri="{BB962C8B-B14F-4D97-AF65-F5344CB8AC3E}">
        <p14:creationId xmlns:p14="http://schemas.microsoft.com/office/powerpoint/2010/main" val="82480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Business Intelligence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BI</a:t>
            </a:r>
            <a:r>
              <a:rPr lang="en-US" sz="1200" b="0" i="0" kern="1200" dirty="0">
                <a:solidFill>
                  <a:schemeClr val="tx1"/>
                </a:solidFill>
                <a:effectLst/>
                <a:latin typeface="+mn-lt"/>
                <a:ea typeface="+mn-ea"/>
                <a:cs typeface="+mn-cs"/>
              </a:rPr>
              <a:t>) refers to technologies, applications and practices for the collection, integration, analysis, and presentation of business information. The purpose of </a:t>
            </a:r>
            <a:r>
              <a:rPr lang="en-US" sz="1200" b="1" i="0" kern="1200" dirty="0">
                <a:solidFill>
                  <a:schemeClr val="tx1"/>
                </a:solidFill>
                <a:effectLst/>
                <a:latin typeface="+mn-lt"/>
                <a:ea typeface="+mn-ea"/>
                <a:cs typeface="+mn-cs"/>
              </a:rPr>
              <a:t>Business Intelligence</a:t>
            </a:r>
            <a:r>
              <a:rPr lang="en-US" sz="1200" b="0" i="0" kern="1200" dirty="0">
                <a:solidFill>
                  <a:schemeClr val="tx1"/>
                </a:solidFill>
                <a:effectLst/>
                <a:latin typeface="+mn-lt"/>
                <a:ea typeface="+mn-ea"/>
                <a:cs typeface="+mn-cs"/>
              </a:rPr>
              <a:t> is to support better business decision making.</a:t>
            </a:r>
            <a:endParaRPr lang="en-US" dirty="0"/>
          </a:p>
        </p:txBody>
      </p:sp>
      <p:sp>
        <p:nvSpPr>
          <p:cNvPr id="4" name="Slide Number Placeholder 3"/>
          <p:cNvSpPr>
            <a:spLocks noGrp="1"/>
          </p:cNvSpPr>
          <p:nvPr>
            <p:ph type="sldNum" sz="quarter" idx="10"/>
          </p:nvPr>
        </p:nvSpPr>
        <p:spPr/>
        <p:txBody>
          <a:bodyPr/>
          <a:lstStyle/>
          <a:p>
            <a:fld id="{B26EEBD8-1EF1-4E4C-BE55-84CFAC7F8E95}" type="slidenum">
              <a:rPr lang="en-US" smtClean="0"/>
              <a:t>25</a:t>
            </a:fld>
            <a:endParaRPr lang="en-US"/>
          </a:p>
        </p:txBody>
      </p:sp>
    </p:spTree>
    <p:extLst>
      <p:ext uri="{BB962C8B-B14F-4D97-AF65-F5344CB8AC3E}">
        <p14:creationId xmlns:p14="http://schemas.microsoft.com/office/powerpoint/2010/main" val="256938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EEBD8-1EF1-4E4C-BE55-84CFAC7F8E95}" type="slidenum">
              <a:rPr lang="en-US" smtClean="0"/>
              <a:t>30</a:t>
            </a:fld>
            <a:endParaRPr lang="en-US"/>
          </a:p>
        </p:txBody>
      </p:sp>
    </p:spTree>
    <p:extLst>
      <p:ext uri="{BB962C8B-B14F-4D97-AF65-F5344CB8AC3E}">
        <p14:creationId xmlns:p14="http://schemas.microsoft.com/office/powerpoint/2010/main" val="19725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Mechanical Turk - established in 2005, a de-facto standard of crowdsourcing marketplace in computer science</a:t>
            </a:r>
          </a:p>
        </p:txBody>
      </p:sp>
      <p:sp>
        <p:nvSpPr>
          <p:cNvPr id="4" name="Slide Number Placeholder 3"/>
          <p:cNvSpPr>
            <a:spLocks noGrp="1"/>
          </p:cNvSpPr>
          <p:nvPr>
            <p:ph type="sldNum" sz="quarter" idx="10"/>
          </p:nvPr>
        </p:nvSpPr>
        <p:spPr/>
        <p:txBody>
          <a:bodyPr/>
          <a:lstStyle/>
          <a:p>
            <a:fld id="{B26EEBD8-1EF1-4E4C-BE55-84CFAC7F8E95}" type="slidenum">
              <a:rPr lang="en-US" smtClean="0"/>
              <a:t>49</a:t>
            </a:fld>
            <a:endParaRPr lang="en-US"/>
          </a:p>
        </p:txBody>
      </p:sp>
    </p:spTree>
    <p:extLst>
      <p:ext uri="{BB962C8B-B14F-4D97-AF65-F5344CB8AC3E}">
        <p14:creationId xmlns:p14="http://schemas.microsoft.com/office/powerpoint/2010/main" val="116149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01D280-C37C-469A-8A66-45E6E5C117E8}"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53489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1D280-C37C-469A-8A66-45E6E5C117E8}"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93058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1D280-C37C-469A-8A66-45E6E5C117E8}"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260187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1D280-C37C-469A-8A66-45E6E5C117E8}"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226385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1D280-C37C-469A-8A66-45E6E5C117E8}"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1169668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01D280-C37C-469A-8A66-45E6E5C117E8}"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2248513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01D280-C37C-469A-8A66-45E6E5C117E8}" type="datetimeFigureOut">
              <a:rPr lang="en-US" smtClean="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14911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01D280-C37C-469A-8A66-45E6E5C117E8}"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74176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1D280-C37C-469A-8A66-45E6E5C117E8}" type="datetimeFigureOut">
              <a:rPr lang="en-US" smtClean="0"/>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66290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01D280-C37C-469A-8A66-45E6E5C117E8}"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4221550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01D280-C37C-469A-8A66-45E6E5C117E8}"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03358-C0E1-4C76-8902-8E8522ADDBAB}" type="slidenum">
              <a:rPr lang="en-US" smtClean="0"/>
              <a:t>‹#›</a:t>
            </a:fld>
            <a:endParaRPr lang="en-US"/>
          </a:p>
        </p:txBody>
      </p:sp>
    </p:spTree>
    <p:extLst>
      <p:ext uri="{BB962C8B-B14F-4D97-AF65-F5344CB8AC3E}">
        <p14:creationId xmlns:p14="http://schemas.microsoft.com/office/powerpoint/2010/main" val="376277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1D280-C37C-469A-8A66-45E6E5C117E8}" type="datetimeFigureOut">
              <a:rPr lang="en-US" smtClean="0"/>
              <a:t>2/13/2023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03358-C0E1-4C76-8902-8E8522ADDBAB}" type="slidenum">
              <a:rPr lang="en-US" smtClean="0"/>
              <a:t>‹#›</a:t>
            </a:fld>
            <a:endParaRPr lang="en-US"/>
          </a:p>
        </p:txBody>
      </p:sp>
    </p:spTree>
    <p:extLst>
      <p:ext uri="{BB962C8B-B14F-4D97-AF65-F5344CB8AC3E}">
        <p14:creationId xmlns:p14="http://schemas.microsoft.com/office/powerpoint/2010/main" val="31662444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0259" y="1108450"/>
            <a:ext cx="10363200" cy="1470025"/>
          </a:xfrm>
        </p:spPr>
        <p:txBody>
          <a:bodyPr>
            <a:normAutofit/>
          </a:bodyPr>
          <a:lstStyle/>
          <a:p>
            <a:r>
              <a:rPr lang="en-US" sz="7200" b="1" dirty="0"/>
              <a:t>Data Analytics </a:t>
            </a:r>
          </a:p>
        </p:txBody>
      </p:sp>
      <p:sp>
        <p:nvSpPr>
          <p:cNvPr id="3" name="Subtitle 2"/>
          <p:cNvSpPr>
            <a:spLocks noGrp="1"/>
          </p:cNvSpPr>
          <p:nvPr>
            <p:ph type="subTitle" idx="1"/>
          </p:nvPr>
        </p:nvSpPr>
        <p:spPr/>
        <p:txBody>
          <a:bodyPr/>
          <a:lstStyle/>
          <a:p>
            <a:r>
              <a:rPr lang="en-US" b="1" dirty="0"/>
              <a:t>Third  Year of Information Technology (2019 Course) </a:t>
            </a:r>
            <a:r>
              <a:rPr lang="en-US" dirty="0"/>
              <a:t>	</a:t>
            </a:r>
          </a:p>
          <a:p>
            <a:endParaRPr lang="en-US" dirty="0"/>
          </a:p>
        </p:txBody>
      </p:sp>
    </p:spTree>
    <p:extLst>
      <p:ext uri="{BB962C8B-B14F-4D97-AF65-F5344CB8AC3E}">
        <p14:creationId xmlns:p14="http://schemas.microsoft.com/office/powerpoint/2010/main" val="156500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Analytics </a:t>
            </a:r>
          </a:p>
        </p:txBody>
      </p:sp>
      <p:sp>
        <p:nvSpPr>
          <p:cNvPr id="3" name="Subtitle 2"/>
          <p:cNvSpPr>
            <a:spLocks noGrp="1"/>
          </p:cNvSpPr>
          <p:nvPr>
            <p:ph type="subTitle" idx="1"/>
          </p:nvPr>
        </p:nvSpPr>
        <p:spPr/>
        <p:txBody>
          <a:bodyPr/>
          <a:lstStyle/>
          <a:p>
            <a:r>
              <a:rPr lang="en-US" dirty="0"/>
              <a:t>UNIT 1</a:t>
            </a:r>
          </a:p>
          <a:p>
            <a:r>
              <a:rPr lang="en-US" dirty="0"/>
              <a:t>Introduction and Life cycle</a:t>
            </a:r>
          </a:p>
        </p:txBody>
      </p:sp>
    </p:spTree>
    <p:extLst>
      <p:ext uri="{BB962C8B-B14F-4D97-AF65-F5344CB8AC3E}">
        <p14:creationId xmlns:p14="http://schemas.microsoft.com/office/powerpoint/2010/main" val="856879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 </a:t>
            </a:r>
            <a:r>
              <a:rPr lang="en-US" sz="3600" dirty="0"/>
              <a:t>Unit 1</a:t>
            </a:r>
          </a:p>
        </p:txBody>
      </p:sp>
      <p:sp>
        <p:nvSpPr>
          <p:cNvPr id="3" name="Content Placeholder 2"/>
          <p:cNvSpPr>
            <a:spLocks noGrp="1"/>
          </p:cNvSpPr>
          <p:nvPr>
            <p:ph idx="1"/>
          </p:nvPr>
        </p:nvSpPr>
        <p:spPr/>
        <p:txBody>
          <a:bodyPr>
            <a:normAutofit fontScale="92500" lnSpcReduction="20000"/>
          </a:bodyPr>
          <a:lstStyle/>
          <a:p>
            <a:r>
              <a:rPr lang="en-US" dirty="0"/>
              <a:t>Introduction to Data science and Big Data, Defining Data science and Big Data, Big Data examples,</a:t>
            </a:r>
          </a:p>
          <a:p>
            <a:r>
              <a:rPr lang="en-US" dirty="0"/>
              <a:t>Data Explosion: Data Volume, Data Variety, Data Velocity and Veracity. Big data infrastructure and</a:t>
            </a:r>
          </a:p>
          <a:p>
            <a:r>
              <a:rPr lang="en-US" dirty="0"/>
              <a:t>challenges, Big Data Processing Architectures: Data Warehouse, Re-Engineering the Data Warehouse,</a:t>
            </a:r>
          </a:p>
          <a:p>
            <a:r>
              <a:rPr lang="en-US" dirty="0"/>
              <a:t>shared everything and shared nothing architecture, Big data learning approaches. </a:t>
            </a:r>
          </a:p>
          <a:p>
            <a:r>
              <a:rPr lang="en-US" dirty="0"/>
              <a:t>Data Science – The Big Picture: Relation between AI, Statistical Learning, Machine Learning , Data Mining and Big Data Analytics</a:t>
            </a:r>
          </a:p>
        </p:txBody>
      </p:sp>
    </p:spTree>
    <p:extLst>
      <p:ext uri="{BB962C8B-B14F-4D97-AF65-F5344CB8AC3E}">
        <p14:creationId xmlns:p14="http://schemas.microsoft.com/office/powerpoint/2010/main" val="262182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pPr algn="just"/>
            <a:r>
              <a:rPr lang="en-US" dirty="0"/>
              <a:t>Data is created constantly, and at an ever-increasing rate. </a:t>
            </a:r>
          </a:p>
          <a:p>
            <a:pPr algn="just"/>
            <a:r>
              <a:rPr lang="en-US" dirty="0"/>
              <a:t>Mobile phones, social media, imaging technologies to determine a medical diagnosis-all these and more create new data, and that must be stored somewhere for some purpose. </a:t>
            </a:r>
          </a:p>
          <a:p>
            <a:pPr algn="just"/>
            <a:r>
              <a:rPr lang="en-US" dirty="0"/>
              <a:t>Devices and sensors automatically generate diagnostic information that needs to be stored and processed in real time.</a:t>
            </a:r>
          </a:p>
          <a:p>
            <a:pPr algn="just"/>
            <a:r>
              <a:rPr lang="en-US" dirty="0"/>
              <a:t>Merely keeping up with this huge influx of data is difficult, but substantially more challenging is analyzing vast amounts of it, especially when it does not conform to traditional notions of data structure, to identify meaningful patterns and extract useful information. </a:t>
            </a:r>
          </a:p>
          <a:p>
            <a:pPr algn="just"/>
            <a:r>
              <a:rPr lang="en-US" dirty="0"/>
              <a:t>These challenges of the data deluge present the opportunity to transform business, government, science, and everyday life.</a:t>
            </a:r>
          </a:p>
        </p:txBody>
      </p:sp>
    </p:spTree>
    <p:extLst>
      <p:ext uri="{BB962C8B-B14F-4D97-AF65-F5344CB8AC3E}">
        <p14:creationId xmlns:p14="http://schemas.microsoft.com/office/powerpoint/2010/main" val="67048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a:t>
            </a:r>
          </a:p>
        </p:txBody>
      </p:sp>
      <p:sp>
        <p:nvSpPr>
          <p:cNvPr id="3" name="Content Placeholder 2"/>
          <p:cNvSpPr>
            <a:spLocks noGrp="1"/>
          </p:cNvSpPr>
          <p:nvPr>
            <p:ph idx="1"/>
          </p:nvPr>
        </p:nvSpPr>
        <p:spPr>
          <a:xfrm>
            <a:off x="1295401" y="1612052"/>
            <a:ext cx="9601196" cy="4605868"/>
          </a:xfrm>
        </p:spPr>
        <p:txBody>
          <a:bodyPr>
            <a:noAutofit/>
          </a:bodyPr>
          <a:lstStyle/>
          <a:p>
            <a:pPr marL="0" indent="0">
              <a:buNone/>
            </a:pPr>
            <a:r>
              <a:rPr lang="en-US" sz="2800" dirty="0"/>
              <a:t>Three attributes stand out as defining Big Data characteristics:</a:t>
            </a:r>
          </a:p>
          <a:p>
            <a:r>
              <a:rPr lang="en-US" sz="2800" b="1" dirty="0"/>
              <a:t>Huge volume of data</a:t>
            </a:r>
            <a:r>
              <a:rPr lang="en-US" sz="2800" dirty="0"/>
              <a:t>: Rather than thousands or millions of rows, Big Data can be billions of rows and millions of columns.</a:t>
            </a:r>
          </a:p>
          <a:p>
            <a:r>
              <a:rPr lang="en-US" sz="2800" b="1" dirty="0"/>
              <a:t>Complexity of data types and structures</a:t>
            </a:r>
            <a:r>
              <a:rPr lang="en-US" sz="2800" dirty="0"/>
              <a:t>: Big Data reflects the variety of new data sources, formats, and structures, including digital traces being left on the web and other digital repositories for subsequent analysis.</a:t>
            </a:r>
          </a:p>
          <a:p>
            <a:r>
              <a:rPr lang="en-US" sz="2800" b="1" dirty="0"/>
              <a:t>Speed of new data creation and growth</a:t>
            </a:r>
            <a:r>
              <a:rPr lang="en-US" sz="2800" dirty="0"/>
              <a:t>: Big Data can describe high velocity data, with rapid data ingestion and near real time analysis.</a:t>
            </a:r>
          </a:p>
        </p:txBody>
      </p:sp>
    </p:spTree>
    <p:extLst>
      <p:ext uri="{BB962C8B-B14F-4D97-AF65-F5344CB8AC3E}">
        <p14:creationId xmlns:p14="http://schemas.microsoft.com/office/powerpoint/2010/main" val="999993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a:t>
            </a:r>
          </a:p>
        </p:txBody>
      </p:sp>
      <p:sp>
        <p:nvSpPr>
          <p:cNvPr id="3" name="Content Placeholder 2"/>
          <p:cNvSpPr>
            <a:spLocks noGrp="1"/>
          </p:cNvSpPr>
          <p:nvPr>
            <p:ph idx="1"/>
          </p:nvPr>
        </p:nvSpPr>
        <p:spPr/>
        <p:txBody>
          <a:bodyPr/>
          <a:lstStyle/>
          <a:p>
            <a:pPr marL="0" indent="0">
              <a:buNone/>
            </a:pPr>
            <a:r>
              <a:rPr lang="en-US" dirty="0"/>
              <a:t>Big data applications</a:t>
            </a:r>
          </a:p>
          <a:p>
            <a:r>
              <a:rPr lang="en-US" dirty="0"/>
              <a:t>Credit card fraud detection</a:t>
            </a:r>
          </a:p>
          <a:p>
            <a:r>
              <a:rPr lang="en-US" dirty="0"/>
              <a:t>Mobile network analyses pattern of usage</a:t>
            </a:r>
          </a:p>
          <a:p>
            <a:r>
              <a:rPr lang="en-US" dirty="0"/>
              <a:t>Social networking analysis</a:t>
            </a:r>
          </a:p>
          <a:p>
            <a:r>
              <a:rPr lang="en-US" dirty="0"/>
              <a:t>Online shopping prediction</a:t>
            </a:r>
          </a:p>
          <a:p>
            <a:endParaRPr lang="en-US" dirty="0"/>
          </a:p>
          <a:p>
            <a:endParaRPr lang="en-US" dirty="0"/>
          </a:p>
        </p:txBody>
      </p:sp>
    </p:spTree>
    <p:extLst>
      <p:ext uri="{BB962C8B-B14F-4D97-AF65-F5344CB8AC3E}">
        <p14:creationId xmlns:p14="http://schemas.microsoft.com/office/powerpoint/2010/main" val="266266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1" y="152718"/>
            <a:ext cx="10972800" cy="563562"/>
          </a:xfrm>
        </p:spPr>
        <p:txBody>
          <a:bodyPr>
            <a:normAutofit fontScale="90000"/>
          </a:bodyPr>
          <a:lstStyle/>
          <a:p>
            <a:r>
              <a:rPr lang="en-US" dirty="0"/>
              <a:t>Big Data Overview</a:t>
            </a:r>
          </a:p>
        </p:txBody>
      </p:sp>
      <p:sp>
        <p:nvSpPr>
          <p:cNvPr id="3" name="Content Placeholder 2"/>
          <p:cNvSpPr>
            <a:spLocks noGrp="1"/>
          </p:cNvSpPr>
          <p:nvPr>
            <p:ph idx="1"/>
          </p:nvPr>
        </p:nvSpPr>
        <p:spPr>
          <a:xfrm>
            <a:off x="624840" y="871537"/>
            <a:ext cx="10988039" cy="3045143"/>
          </a:xfrm>
        </p:spPr>
        <p:txBody>
          <a:bodyPr>
            <a:noAutofit/>
          </a:bodyPr>
          <a:lstStyle/>
          <a:p>
            <a:pPr algn="just"/>
            <a:r>
              <a:rPr lang="en-US" sz="2000" dirty="0"/>
              <a:t>Although the volume of Big Data tends to attract the most attention, generally the variety and velocity of the data provide a more apt definition of Big Data. (Big Data is sometimes described as having 3 Vs: volume, variety, and velocity.) </a:t>
            </a:r>
          </a:p>
          <a:p>
            <a:pPr algn="just"/>
            <a:r>
              <a:rPr lang="en-US" sz="2000" dirty="0"/>
              <a:t>Due to its size or structure, Big Data cannot be efficiently analyzed using only traditional databases or methods. </a:t>
            </a:r>
          </a:p>
          <a:p>
            <a:pPr algn="just"/>
            <a:r>
              <a:rPr lang="en-US" sz="2000" dirty="0"/>
              <a:t>Big Data problems require new tools and technologies to store, manage, and realize the business benefit. </a:t>
            </a:r>
          </a:p>
          <a:p>
            <a:pPr algn="just"/>
            <a:r>
              <a:rPr lang="en-US" sz="2000" dirty="0"/>
              <a:t>These new tools and technologies enable creation, manipulation, and management of large datasets and the storage environments that house them.</a:t>
            </a:r>
          </a:p>
          <a:p>
            <a:pPr algn="just"/>
            <a:endParaRPr lang="en-US" sz="2000" dirty="0"/>
          </a:p>
        </p:txBody>
      </p:sp>
      <p:sp>
        <p:nvSpPr>
          <p:cNvPr id="4" name="Rounded Rectangle 3"/>
          <p:cNvSpPr/>
          <p:nvPr/>
        </p:nvSpPr>
        <p:spPr>
          <a:xfrm>
            <a:off x="624840" y="3923982"/>
            <a:ext cx="10789920" cy="1456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Big Data is data whose scale, distribution, diversity, and/or timeliness </a:t>
            </a:r>
          </a:p>
          <a:p>
            <a:pPr algn="ctr"/>
            <a:r>
              <a:rPr lang="en-US" sz="2400" dirty="0"/>
              <a:t>require the use of new technical architectures and analytics </a:t>
            </a:r>
          </a:p>
          <a:p>
            <a:pPr algn="ctr"/>
            <a:r>
              <a:rPr lang="en-US" sz="2400" dirty="0"/>
              <a:t>to enable insights that unlock new sources of business value.</a:t>
            </a:r>
          </a:p>
        </p:txBody>
      </p:sp>
      <p:sp>
        <p:nvSpPr>
          <p:cNvPr id="6" name="Rectangle 5"/>
          <p:cNvSpPr/>
          <p:nvPr/>
        </p:nvSpPr>
        <p:spPr>
          <a:xfrm>
            <a:off x="624840" y="5502592"/>
            <a:ext cx="11186159" cy="923330"/>
          </a:xfrm>
          <a:prstGeom prst="rect">
            <a:avLst/>
          </a:prstGeom>
        </p:spPr>
        <p:txBody>
          <a:bodyPr wrap="square">
            <a:spAutoFit/>
          </a:bodyPr>
          <a:lstStyle/>
          <a:p>
            <a:pPr algn="just"/>
            <a:r>
              <a:rPr lang="en-US" dirty="0"/>
              <a:t>McKinsey's definition of Big Data implies that organizations will need new data architectures and analytic sandboxes, new tools, new analytical methods, and an integration of multiple skills into the new role</a:t>
            </a:r>
          </a:p>
          <a:p>
            <a:pPr algn="just"/>
            <a:r>
              <a:rPr lang="en-US" dirty="0"/>
              <a:t>of the data scientist</a:t>
            </a:r>
          </a:p>
        </p:txBody>
      </p:sp>
    </p:spTree>
    <p:extLst>
      <p:ext uri="{BB962C8B-B14F-4D97-AF65-F5344CB8AC3E}">
        <p14:creationId xmlns:p14="http://schemas.microsoft.com/office/powerpoint/2010/main" val="293395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a:t>
            </a:r>
          </a:p>
        </p:txBody>
      </p:sp>
      <p:pic>
        <p:nvPicPr>
          <p:cNvPr id="4" name="Content Placeholder 3"/>
          <p:cNvPicPr>
            <a:picLocks noGrp="1" noChangeAspect="1"/>
          </p:cNvPicPr>
          <p:nvPr>
            <p:ph idx="1"/>
          </p:nvPr>
        </p:nvPicPr>
        <p:blipFill>
          <a:blip r:embed="rId2"/>
          <a:stretch>
            <a:fillRect/>
          </a:stretch>
        </p:blipFill>
        <p:spPr>
          <a:xfrm>
            <a:off x="2456181" y="2040290"/>
            <a:ext cx="6731000" cy="3474050"/>
          </a:xfrm>
          <a:prstGeom prst="rect">
            <a:avLst/>
          </a:prstGeom>
        </p:spPr>
      </p:pic>
    </p:spTree>
    <p:extLst>
      <p:ext uri="{BB962C8B-B14F-4D97-AF65-F5344CB8AC3E}">
        <p14:creationId xmlns:p14="http://schemas.microsoft.com/office/powerpoint/2010/main" val="101518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sp>
        <p:nvSpPr>
          <p:cNvPr id="8" name="Content Placeholder 7"/>
          <p:cNvSpPr>
            <a:spLocks noGrp="1"/>
          </p:cNvSpPr>
          <p:nvPr>
            <p:ph idx="1"/>
          </p:nvPr>
        </p:nvSpPr>
        <p:spPr>
          <a:xfrm>
            <a:off x="609600" y="1600201"/>
            <a:ext cx="5532120" cy="4525963"/>
          </a:xfrm>
        </p:spPr>
        <p:txBody>
          <a:bodyPr>
            <a:noAutofit/>
          </a:bodyPr>
          <a:lstStyle/>
          <a:p>
            <a:pPr algn="just"/>
            <a:r>
              <a:rPr lang="en-US" sz="2000" dirty="0"/>
              <a:t>Big data can come in multiple forms, including structured and non-structured data such as financial data, text files, multimedia files, and genetic mappings. </a:t>
            </a:r>
          </a:p>
          <a:p>
            <a:pPr algn="just"/>
            <a:r>
              <a:rPr lang="en-US" sz="2000" dirty="0"/>
              <a:t>Contrary to much of the traditional data analysis performed by organizations, most of the Big Data is unstructured or semi-structured in nature, which requires different techniques and tools to process and analyze. </a:t>
            </a:r>
          </a:p>
          <a:p>
            <a:pPr algn="just"/>
            <a:r>
              <a:rPr lang="en-US" sz="2000" dirty="0"/>
              <a:t>Distributed computing environments and massively parallel processing (MPP) architectures that enable parallelized data ingest and analysis are the preferred approach to process such complex data.</a:t>
            </a:r>
          </a:p>
        </p:txBody>
      </p:sp>
      <p:pic>
        <p:nvPicPr>
          <p:cNvPr id="9" name="Picture 2" descr="Flow of unstructured data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l="14655" r="10454"/>
          <a:stretch/>
        </p:blipFill>
        <p:spPr bwMode="auto">
          <a:xfrm>
            <a:off x="6331377" y="1635959"/>
            <a:ext cx="5616784" cy="272267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553199" y="4365782"/>
            <a:ext cx="5105401" cy="923330"/>
          </a:xfrm>
          <a:prstGeom prst="rect">
            <a:avLst/>
          </a:prstGeom>
        </p:spPr>
        <p:txBody>
          <a:bodyPr wrap="square">
            <a:spAutoFit/>
          </a:bodyPr>
          <a:lstStyle/>
          <a:p>
            <a:r>
              <a:rPr lang="en-US" dirty="0"/>
              <a:t>four types of data structures, with 80-90% of future data growth coming from unstructured</a:t>
            </a:r>
          </a:p>
          <a:p>
            <a:r>
              <a:rPr lang="en-US" dirty="0"/>
              <a:t>data types.</a:t>
            </a:r>
          </a:p>
        </p:txBody>
      </p:sp>
    </p:spTree>
    <p:extLst>
      <p:ext uri="{BB962C8B-B14F-4D97-AF65-F5344CB8AC3E}">
        <p14:creationId xmlns:p14="http://schemas.microsoft.com/office/powerpoint/2010/main" val="55183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pic>
        <p:nvPicPr>
          <p:cNvPr id="4" name="Content Placeholder 3"/>
          <p:cNvPicPr>
            <a:picLocks noGrp="1" noChangeAspect="1"/>
          </p:cNvPicPr>
          <p:nvPr>
            <p:ph idx="1"/>
          </p:nvPr>
        </p:nvPicPr>
        <p:blipFill>
          <a:blip r:embed="rId2"/>
          <a:stretch>
            <a:fillRect/>
          </a:stretch>
        </p:blipFill>
        <p:spPr>
          <a:xfrm>
            <a:off x="2336800" y="2489200"/>
            <a:ext cx="7327899" cy="3708399"/>
          </a:xfrm>
          <a:prstGeom prst="rect">
            <a:avLst/>
          </a:prstGeom>
        </p:spPr>
      </p:pic>
      <p:sp>
        <p:nvSpPr>
          <p:cNvPr id="3" name="Oval Callout 2"/>
          <p:cNvSpPr/>
          <p:nvPr/>
        </p:nvSpPr>
        <p:spPr>
          <a:xfrm>
            <a:off x="8902700" y="2217737"/>
            <a:ext cx="2616200" cy="673100"/>
          </a:xfrm>
          <a:prstGeom prst="wedgeEllipseCallout">
            <a:avLst>
              <a:gd name="adj1" fmla="val -145701"/>
              <a:gd name="adj2" fmla="val 14929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RDBMS</a:t>
            </a:r>
          </a:p>
        </p:txBody>
      </p:sp>
      <p:sp>
        <p:nvSpPr>
          <p:cNvPr id="5" name="Oval Callout 4"/>
          <p:cNvSpPr/>
          <p:nvPr/>
        </p:nvSpPr>
        <p:spPr>
          <a:xfrm>
            <a:off x="8020049" y="3175793"/>
            <a:ext cx="2762251" cy="673100"/>
          </a:xfrm>
          <a:prstGeom prst="wedgeEllipseCallout">
            <a:avLst>
              <a:gd name="adj1" fmla="val -83103"/>
              <a:gd name="adj2" fmla="val 10778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XML</a:t>
            </a:r>
          </a:p>
        </p:txBody>
      </p:sp>
      <p:sp>
        <p:nvSpPr>
          <p:cNvPr id="6" name="Oval Callout 5"/>
          <p:cNvSpPr/>
          <p:nvPr/>
        </p:nvSpPr>
        <p:spPr>
          <a:xfrm>
            <a:off x="8382000" y="4133849"/>
            <a:ext cx="2400300" cy="673100"/>
          </a:xfrm>
          <a:prstGeom prst="wedgeEllipseCallout">
            <a:avLst>
              <a:gd name="adj1" fmla="val -73769"/>
              <a:gd name="adj2" fmla="val 587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Web Click Stream</a:t>
            </a:r>
          </a:p>
        </p:txBody>
      </p:sp>
      <p:sp>
        <p:nvSpPr>
          <p:cNvPr id="7" name="Oval Callout 6"/>
          <p:cNvSpPr/>
          <p:nvPr/>
        </p:nvSpPr>
        <p:spPr>
          <a:xfrm>
            <a:off x="8572500" y="5029200"/>
            <a:ext cx="2946400" cy="673100"/>
          </a:xfrm>
          <a:prstGeom prst="wedgeEllipseCallout">
            <a:avLst>
              <a:gd name="adj1" fmla="val -38620"/>
              <a:gd name="adj2" fmla="val 8136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Image, Video, Unformatted Text</a:t>
            </a:r>
          </a:p>
        </p:txBody>
      </p:sp>
    </p:spTree>
    <p:extLst>
      <p:ext uri="{BB962C8B-B14F-4D97-AF65-F5344CB8AC3E}">
        <p14:creationId xmlns:p14="http://schemas.microsoft.com/office/powerpoint/2010/main" val="113874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sp>
        <p:nvSpPr>
          <p:cNvPr id="3" name="Content Placeholder 2"/>
          <p:cNvSpPr>
            <a:spLocks noGrp="1"/>
          </p:cNvSpPr>
          <p:nvPr>
            <p:ph sz="half" idx="1"/>
          </p:nvPr>
        </p:nvSpPr>
        <p:spPr/>
        <p:txBody>
          <a:bodyPr/>
          <a:lstStyle/>
          <a:p>
            <a:pPr algn="just"/>
            <a:r>
              <a:rPr lang="en-US" dirty="0"/>
              <a:t>Structured data: Data containing a defined data type, format, and structure (that is, transaction data,    online analytical processing [OLAP] data cubes, traditional RDBMS, CSV files, and even simple spreadsheets).</a:t>
            </a:r>
          </a:p>
        </p:txBody>
      </p:sp>
      <p:pic>
        <p:nvPicPr>
          <p:cNvPr id="8" name="Content Placeholder 7"/>
          <p:cNvPicPr>
            <a:picLocks noGrp="1" noChangeAspect="1"/>
          </p:cNvPicPr>
          <p:nvPr>
            <p:ph sz="half" idx="2"/>
          </p:nvPr>
        </p:nvPicPr>
        <p:blipFill>
          <a:blip r:embed="rId3"/>
          <a:stretch>
            <a:fillRect/>
          </a:stretch>
        </p:blipFill>
        <p:spPr>
          <a:xfrm>
            <a:off x="6205299" y="2319906"/>
            <a:ext cx="5369401" cy="3086550"/>
          </a:xfrm>
          <a:prstGeom prst="rect">
            <a:avLst/>
          </a:prstGeom>
        </p:spPr>
      </p:pic>
    </p:spTree>
    <p:extLst>
      <p:ext uri="{BB962C8B-B14F-4D97-AF65-F5344CB8AC3E}">
        <p14:creationId xmlns:p14="http://schemas.microsoft.com/office/powerpoint/2010/main" val="115189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p:txBody>
          <a:bodyPr/>
          <a:lstStyle/>
          <a:p>
            <a:pPr marL="0" indent="0">
              <a:buNone/>
            </a:pPr>
            <a:r>
              <a:rPr lang="en-US" b="1" dirty="0"/>
              <a:t>Unit I         INTRODUCTION: DATA SCIENCE AND BIG DATA</a:t>
            </a:r>
          </a:p>
          <a:p>
            <a:pPr marL="0" indent="0">
              <a:buNone/>
            </a:pPr>
            <a:r>
              <a:rPr lang="en-US" b="1" dirty="0"/>
              <a:t>Unit II </a:t>
            </a:r>
            <a:r>
              <a:rPr lang="en-US" dirty="0"/>
              <a:t>	</a:t>
            </a:r>
            <a:r>
              <a:rPr lang="en-US" b="1" dirty="0"/>
              <a:t>MATHEMATICAL FOUNDATION OF BIG DATA</a:t>
            </a:r>
          </a:p>
          <a:p>
            <a:pPr marL="0" indent="0">
              <a:buNone/>
            </a:pPr>
            <a:r>
              <a:rPr lang="en-US" b="1" dirty="0"/>
              <a:t>Unit III </a:t>
            </a:r>
            <a:r>
              <a:rPr lang="en-US" dirty="0"/>
              <a:t>		</a:t>
            </a:r>
            <a:r>
              <a:rPr lang="en-IN" b="1" dirty="0"/>
              <a:t>BIG DATA PROCESSING</a:t>
            </a:r>
            <a:endParaRPr lang="en-US" b="1" dirty="0"/>
          </a:p>
          <a:p>
            <a:pPr marL="0" indent="0">
              <a:buNone/>
            </a:pPr>
            <a:r>
              <a:rPr lang="en-US" b="1" dirty="0"/>
              <a:t>Unit IV </a:t>
            </a:r>
            <a:r>
              <a:rPr lang="en-US" dirty="0"/>
              <a:t>		</a:t>
            </a:r>
            <a:r>
              <a:rPr lang="en-IN" b="1" dirty="0"/>
              <a:t>BIG DATA ANALYTICS</a:t>
            </a:r>
            <a:endParaRPr lang="en-US" b="1" dirty="0"/>
          </a:p>
          <a:p>
            <a:pPr marL="0" indent="0">
              <a:buNone/>
            </a:pPr>
            <a:r>
              <a:rPr lang="en-US" b="1" dirty="0"/>
              <a:t>Unit V </a:t>
            </a:r>
            <a:r>
              <a:rPr lang="en-US" dirty="0"/>
              <a:t>	        </a:t>
            </a:r>
            <a:r>
              <a:rPr lang="en-US" b="1" dirty="0"/>
              <a:t>Big Data Visualization </a:t>
            </a:r>
            <a:r>
              <a:rPr lang="en-US" dirty="0"/>
              <a:t>	</a:t>
            </a:r>
          </a:p>
          <a:p>
            <a:pPr marL="0" indent="0">
              <a:buNone/>
            </a:pPr>
            <a:r>
              <a:rPr lang="en-US" b="1" dirty="0"/>
              <a:t>Unit VI </a:t>
            </a:r>
            <a:r>
              <a:rPr lang="en-US" dirty="0"/>
              <a:t>	</a:t>
            </a:r>
            <a:r>
              <a:rPr lang="en-US" b="1" dirty="0"/>
              <a:t>Advanced Analytics-Technology and Tools </a:t>
            </a:r>
            <a:r>
              <a:rPr lang="en-US" dirty="0"/>
              <a:t>	</a:t>
            </a:r>
          </a:p>
          <a:p>
            <a:pPr marL="0" indent="0">
              <a:buNone/>
            </a:pPr>
            <a:endParaRPr lang="en-US" dirty="0"/>
          </a:p>
          <a:p>
            <a:endParaRPr lang="en-US" dirty="0"/>
          </a:p>
        </p:txBody>
      </p:sp>
    </p:spTree>
    <p:extLst>
      <p:ext uri="{BB962C8B-B14F-4D97-AF65-F5344CB8AC3E}">
        <p14:creationId xmlns:p14="http://schemas.microsoft.com/office/powerpoint/2010/main" val="2544253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sp>
        <p:nvSpPr>
          <p:cNvPr id="3" name="Content Placeholder 2"/>
          <p:cNvSpPr>
            <a:spLocks noGrp="1"/>
          </p:cNvSpPr>
          <p:nvPr>
            <p:ph sz="half" idx="1"/>
          </p:nvPr>
        </p:nvSpPr>
        <p:spPr/>
        <p:txBody>
          <a:bodyPr>
            <a:normAutofit fontScale="92500" lnSpcReduction="20000"/>
          </a:bodyPr>
          <a:lstStyle/>
          <a:p>
            <a:pPr algn="just"/>
            <a:r>
              <a:rPr lang="en-US" dirty="0"/>
              <a:t>Semi-structured data: Textual data files with a discernible pattern that enables parsing (such as Extensible Markup Language [XML] data files that are self-describing and defined by an XML schema).</a:t>
            </a:r>
          </a:p>
        </p:txBody>
      </p:sp>
      <p:sp>
        <p:nvSpPr>
          <p:cNvPr id="4" name="Content Placeholder 3"/>
          <p:cNvSpPr>
            <a:spLocks noGrp="1"/>
          </p:cNvSpPr>
          <p:nvPr>
            <p:ph sz="half" idx="2"/>
          </p:nvPr>
        </p:nvSpPr>
        <p:spPr/>
        <p:txBody>
          <a:bodyPr>
            <a:normAutofit fontScale="92500" lnSpcReduction="20000"/>
          </a:bodyPr>
          <a:lstStyle/>
          <a:p>
            <a:r>
              <a:rPr lang="en-US" dirty="0"/>
              <a:t>&lt;l.:.::k =e:•"se;·:</a:t>
            </a:r>
            <a:r>
              <a:rPr lang="en-US" dirty="0" err="1"/>
              <a:t>es</a:t>
            </a:r>
            <a:r>
              <a:rPr lang="en-US" dirty="0"/>
              <a:t>!':</a:t>
            </a:r>
            <a:r>
              <a:rPr lang="en-US" dirty="0" err="1"/>
              <a:t>eee</a:t>
            </a:r>
            <a:r>
              <a:rPr lang="en-US" dirty="0"/>
              <a:t>" 1':=-et•"/ R. /a;;e;;t </a:t>
            </a:r>
            <a:r>
              <a:rPr lang="en-US" dirty="0" err="1"/>
              <a:t>c;s</a:t>
            </a:r>
            <a:r>
              <a:rPr lang="en-US" dirty="0"/>
              <a:t>/ </a:t>
            </a:r>
            <a:r>
              <a:rPr lang="en-US" dirty="0" err="1"/>
              <a:t>ccv.rrp</a:t>
            </a:r>
            <a:r>
              <a:rPr lang="en-US" dirty="0"/>
              <a:t>""' / </a:t>
            </a:r>
            <a:r>
              <a:rPr lang="en-US" dirty="0" err="1"/>
              <a:t>jo;n:e</a:t>
            </a:r>
            <a:r>
              <a:rPr lang="en-US" dirty="0"/>
              <a:t>· ~ </a:t>
            </a:r>
            <a:r>
              <a:rPr lang="en-US" dirty="0" err="1"/>
              <a:t>ze</a:t>
            </a:r>
            <a:r>
              <a:rPr lang="en-US" dirty="0"/>
              <a:t>: c':." &gt;</a:t>
            </a:r>
          </a:p>
          <a:p>
            <a:r>
              <a:rPr lang="en-US" dirty="0"/>
              <a:t>&lt;l.:.::k =~:• " St.</a:t>
            </a:r>
            <a:r>
              <a:rPr lang="en-US" dirty="0" err="1"/>
              <a:t>i</a:t>
            </a:r>
            <a:r>
              <a:rPr lang="en-US" dirty="0"/>
              <a:t>':</a:t>
            </a:r>
            <a:r>
              <a:rPr lang="en-US" dirty="0" err="1"/>
              <a:t>es</a:t>
            </a:r>
            <a:r>
              <a:rPr lang="en-US" dirty="0"/>
              <a:t>!:</a:t>
            </a:r>
            <a:r>
              <a:rPr lang="en-US" dirty="0" err="1"/>
              <a:t>eet</a:t>
            </a:r>
            <a:r>
              <a:rPr lang="en-US" dirty="0"/>
              <a:t>. " !-:.=-et•" / B1/</a:t>
            </a:r>
            <a:r>
              <a:rPr lang="en-US" dirty="0" err="1"/>
              <a:t>a.s:t</a:t>
            </a:r>
            <a:r>
              <a:rPr lang="en-US" dirty="0"/>
              <a:t>::;</a:t>
            </a:r>
            <a:r>
              <a:rPr lang="en-US" dirty="0" err="1"/>
              <a:t>st</a:t>
            </a:r>
            <a:r>
              <a:rPr lang="en-US" dirty="0"/>
              <a:t> </a:t>
            </a:r>
            <a:r>
              <a:rPr lang="en-US" dirty="0" err="1"/>
              <a:t>c,;u</a:t>
            </a:r>
            <a:r>
              <a:rPr lang="en-US" dirty="0"/>
              <a:t>/ 1ooorrapo g c / </a:t>
            </a:r>
            <a:r>
              <a:rPr lang="en-US" dirty="0" err="1"/>
              <a:t>rra</a:t>
            </a:r>
            <a:r>
              <a:rPr lang="en-US" dirty="0"/>
              <a:t> ·-. . C!!!! '"&gt;</a:t>
            </a:r>
          </a:p>
          <a:p>
            <a:r>
              <a:rPr lang="en-US" dirty="0"/>
              <a:t>&lt;l.:.::</a:t>
            </a:r>
            <a:r>
              <a:rPr lang="en-US" dirty="0" err="1"/>
              <a:t>Jc</a:t>
            </a:r>
            <a:r>
              <a:rPr lang="en-US" dirty="0"/>
              <a:t> :-el"""!!t.)-'les!'</a:t>
            </a:r>
            <a:r>
              <a:rPr lang="en-US" dirty="0" err="1"/>
              <a:t>l.eec</a:t>
            </a:r>
            <a:r>
              <a:rPr lang="en-US" dirty="0"/>
              <a:t>" l':=e~•" / 5~ /a.:.;</a:t>
            </a:r>
            <a:r>
              <a:rPr lang="en-US" dirty="0" err="1"/>
              <a:t>ets</a:t>
            </a:r>
            <a:r>
              <a:rPr lang="en-US" dirty="0"/>
              <a:t>/ c .,,/ </a:t>
            </a:r>
            <a:r>
              <a:rPr lang="en-US" dirty="0" err="1"/>
              <a:t>corr:rtgjJ</a:t>
            </a:r>
            <a:r>
              <a:rPr lang="en-US" dirty="0"/>
              <a:t>/ .. </a:t>
            </a:r>
            <a:r>
              <a:rPr lang="en-US" dirty="0" err="1"/>
              <a:t>c!lcO</a:t>
            </a:r>
            <a:r>
              <a:rPr lang="en-US" dirty="0"/>
              <a:t>""'. </a:t>
            </a:r>
            <a:r>
              <a:rPr lang="en-US" dirty="0" err="1"/>
              <a:t>ve</a:t>
            </a:r>
            <a:r>
              <a:rPr lang="en-US" dirty="0"/>
              <a:t>:-,.cade:- c:~s " &gt;</a:t>
            </a:r>
          </a:p>
          <a:p>
            <a:r>
              <a:rPr lang="en-US" dirty="0"/>
              <a:t>&lt;l.:.::.k =e:• " </a:t>
            </a:r>
            <a:r>
              <a:rPr lang="en-US" dirty="0" err="1"/>
              <a:t>st.</a:t>
            </a:r>
            <a:r>
              <a:rPr lang="en-US" dirty="0"/>
              <a:t>:,·:</a:t>
            </a:r>
            <a:r>
              <a:rPr lang="en-US" dirty="0" err="1"/>
              <a:t>esl</a:t>
            </a:r>
            <a:r>
              <a:rPr lang="en-US" dirty="0"/>
              <a:t>':</a:t>
            </a:r>
            <a:r>
              <a:rPr lang="en-US" dirty="0" err="1"/>
              <a:t>ee:t</a:t>
            </a:r>
            <a:r>
              <a:rPr lang="en-US" dirty="0"/>
              <a:t>." !':.:et• " 15· / a;;</a:t>
            </a:r>
            <a:r>
              <a:rPr lang="en-US" dirty="0" err="1"/>
              <a:t>ee,t</a:t>
            </a:r>
            <a:r>
              <a:rPr lang="en-US" dirty="0"/>
              <a:t> c:z:Jisgrur:c ... / -e:;</a:t>
            </a:r>
            <a:r>
              <a:rPr lang="en-US" dirty="0" err="1"/>
              <a:t>n;o;gs</a:t>
            </a:r>
            <a:r>
              <a:rPr lang="en-US" dirty="0"/>
              <a:t>· </a:t>
            </a:r>
            <a:r>
              <a:rPr lang="en-US" dirty="0" err="1"/>
              <a:t>ve</a:t>
            </a:r>
            <a:r>
              <a:rPr lang="en-US" dirty="0"/>
              <a:t>:-</a:t>
            </a:r>
            <a:r>
              <a:rPr lang="en-US" dirty="0" err="1"/>
              <a:t>tco;c</a:t>
            </a:r>
            <a:r>
              <a:rPr lang="en-US" dirty="0"/>
              <a:t>• c='a"&gt;</a:t>
            </a:r>
          </a:p>
        </p:txBody>
      </p:sp>
    </p:spTree>
    <p:extLst>
      <p:ext uri="{BB962C8B-B14F-4D97-AF65-F5344CB8AC3E}">
        <p14:creationId xmlns:p14="http://schemas.microsoft.com/office/powerpoint/2010/main" val="336508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sp>
        <p:nvSpPr>
          <p:cNvPr id="3" name="Content Placeholder 2"/>
          <p:cNvSpPr>
            <a:spLocks noGrp="1"/>
          </p:cNvSpPr>
          <p:nvPr>
            <p:ph sz="half" idx="1"/>
          </p:nvPr>
        </p:nvSpPr>
        <p:spPr>
          <a:xfrm>
            <a:off x="365760" y="1478281"/>
            <a:ext cx="5384800" cy="4525963"/>
          </a:xfrm>
        </p:spPr>
        <p:txBody>
          <a:bodyPr/>
          <a:lstStyle/>
          <a:p>
            <a:pPr algn="just"/>
            <a:r>
              <a:rPr lang="en-US" dirty="0"/>
              <a:t>Quasi-structured data: Textual data with erratic data formats that can be formatted with effort, tools, and time (for instance, web clickstream data that may contain consistencies in data values and formats).</a:t>
            </a:r>
          </a:p>
          <a:p>
            <a:pPr algn="just"/>
            <a:endParaRPr lang="en-US" dirty="0"/>
          </a:p>
        </p:txBody>
      </p:sp>
      <p:pic>
        <p:nvPicPr>
          <p:cNvPr id="5" name="Content Placeholder 4"/>
          <p:cNvPicPr>
            <a:picLocks noGrp="1" noChangeAspect="1"/>
          </p:cNvPicPr>
          <p:nvPr>
            <p:ph sz="half" idx="2"/>
          </p:nvPr>
        </p:nvPicPr>
        <p:blipFill>
          <a:blip r:embed="rId2"/>
          <a:stretch>
            <a:fillRect/>
          </a:stretch>
        </p:blipFill>
        <p:spPr>
          <a:xfrm>
            <a:off x="6197600" y="1801100"/>
            <a:ext cx="5384800" cy="4124163"/>
          </a:xfrm>
          <a:prstGeom prst="rect">
            <a:avLst/>
          </a:prstGeom>
        </p:spPr>
      </p:pic>
    </p:spTree>
    <p:extLst>
      <p:ext uri="{BB962C8B-B14F-4D97-AF65-F5344CB8AC3E}">
        <p14:creationId xmlns:p14="http://schemas.microsoft.com/office/powerpoint/2010/main" val="476183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Overview : Data Structures</a:t>
            </a:r>
          </a:p>
        </p:txBody>
      </p:sp>
      <p:sp>
        <p:nvSpPr>
          <p:cNvPr id="3" name="Content Placeholder 2"/>
          <p:cNvSpPr>
            <a:spLocks noGrp="1"/>
          </p:cNvSpPr>
          <p:nvPr>
            <p:ph sz="half" idx="1"/>
          </p:nvPr>
        </p:nvSpPr>
        <p:spPr/>
        <p:txBody>
          <a:bodyPr/>
          <a:lstStyle/>
          <a:p>
            <a:r>
              <a:rPr lang="en-US" dirty="0"/>
              <a:t>Unstructured data: Data that has no inherent structure, which may include text documents, PDFs, images, and video.</a:t>
            </a:r>
          </a:p>
        </p:txBody>
      </p:sp>
      <p:pic>
        <p:nvPicPr>
          <p:cNvPr id="5" name="Content Placeholder 4"/>
          <p:cNvPicPr>
            <a:picLocks noGrp="1" noChangeAspect="1"/>
          </p:cNvPicPr>
          <p:nvPr>
            <p:ph sz="half" idx="2"/>
          </p:nvPr>
        </p:nvPicPr>
        <p:blipFill>
          <a:blip r:embed="rId2"/>
          <a:stretch>
            <a:fillRect/>
          </a:stretch>
        </p:blipFill>
        <p:spPr>
          <a:xfrm>
            <a:off x="6197600" y="2275189"/>
            <a:ext cx="5384800" cy="3175985"/>
          </a:xfrm>
          <a:prstGeom prst="rect">
            <a:avLst/>
          </a:prstGeom>
        </p:spPr>
      </p:pic>
    </p:spTree>
    <p:extLst>
      <p:ext uri="{BB962C8B-B14F-4D97-AF65-F5344CB8AC3E}">
        <p14:creationId xmlns:p14="http://schemas.microsoft.com/office/powerpoint/2010/main" val="2853282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1"/>
            <a:ext cx="11467035" cy="3830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 y="1539241"/>
            <a:ext cx="11306939" cy="3830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5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Big Data Overview : Analyst Perspective on Data Repositories</a:t>
            </a:r>
          </a:p>
        </p:txBody>
      </p:sp>
      <p:sp>
        <p:nvSpPr>
          <p:cNvPr id="6" name="Content Placeholder 5"/>
          <p:cNvSpPr>
            <a:spLocks noGrp="1"/>
          </p:cNvSpPr>
          <p:nvPr>
            <p:ph idx="1"/>
          </p:nvPr>
        </p:nvSpPr>
        <p:spPr>
          <a:xfrm>
            <a:off x="1295400" y="1676400"/>
            <a:ext cx="10637519" cy="4318000"/>
          </a:xfrm>
        </p:spPr>
        <p:txBody>
          <a:bodyPr>
            <a:normAutofit fontScale="77500" lnSpcReduction="20000"/>
          </a:bodyPr>
          <a:lstStyle/>
          <a:p>
            <a:r>
              <a:rPr lang="en-US" dirty="0"/>
              <a:t>Spreadsheet Analysis</a:t>
            </a:r>
          </a:p>
          <a:p>
            <a:pPr lvl="1"/>
            <a:r>
              <a:rPr lang="en-US" dirty="0"/>
              <a:t>Rows and columns in spreadsheets</a:t>
            </a:r>
          </a:p>
          <a:p>
            <a:pPr lvl="1"/>
            <a:r>
              <a:rPr lang="en-US" dirty="0"/>
              <a:t>Database administrator training is not required</a:t>
            </a:r>
          </a:p>
          <a:p>
            <a:pPr lvl="1"/>
            <a:r>
              <a:rPr lang="en-US" dirty="0"/>
              <a:t>set up to do many things quickly and independently of information technology (IT) groups.</a:t>
            </a:r>
          </a:p>
          <a:p>
            <a:pPr lvl="1"/>
            <a:r>
              <a:rPr lang="en-US" dirty="0"/>
              <a:t>Can be shared with different users</a:t>
            </a:r>
          </a:p>
          <a:p>
            <a:pPr lvl="1"/>
            <a:r>
              <a:rPr lang="en-US" dirty="0"/>
              <a:t>Users can have control over the logic of analysis</a:t>
            </a:r>
          </a:p>
          <a:p>
            <a:pPr lvl="1"/>
            <a:r>
              <a:rPr lang="en-US" dirty="0"/>
              <a:t>Variety of analysis results can be obtained.</a:t>
            </a:r>
          </a:p>
          <a:p>
            <a:pPr lvl="1"/>
            <a:r>
              <a:rPr lang="en-US" dirty="0"/>
              <a:t>Version control problem.</a:t>
            </a:r>
          </a:p>
          <a:p>
            <a:pPr lvl="1"/>
            <a:r>
              <a:rPr lang="en-US" dirty="0"/>
              <a:t>if a laptop is lost or a file becomes corrupted, the data and logic within the spreadsheet could be lost. </a:t>
            </a:r>
          </a:p>
          <a:p>
            <a:pPr lvl="1"/>
            <a:r>
              <a:rPr lang="en-US" dirty="0"/>
              <a:t>With the proliferation of data islands, the need to centralize the data is more pressing than ever.</a:t>
            </a:r>
          </a:p>
          <a:p>
            <a:pPr lvl="1"/>
            <a:endParaRPr lang="en-US" dirty="0"/>
          </a:p>
        </p:txBody>
      </p:sp>
    </p:spTree>
    <p:extLst>
      <p:ext uri="{BB962C8B-B14F-4D97-AF65-F5344CB8AC3E}">
        <p14:creationId xmlns:p14="http://schemas.microsoft.com/office/powerpoint/2010/main" val="30777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Overview : Analyst Perspective on Data Repositories</a:t>
            </a:r>
          </a:p>
        </p:txBody>
      </p:sp>
      <p:sp>
        <p:nvSpPr>
          <p:cNvPr id="3" name="Content Placeholder 2"/>
          <p:cNvSpPr>
            <a:spLocks noGrp="1"/>
          </p:cNvSpPr>
          <p:nvPr>
            <p:ph idx="1"/>
          </p:nvPr>
        </p:nvSpPr>
        <p:spPr/>
        <p:txBody>
          <a:bodyPr>
            <a:normAutofit fontScale="77500" lnSpcReduction="20000"/>
          </a:bodyPr>
          <a:lstStyle/>
          <a:p>
            <a:r>
              <a:rPr lang="en-US" dirty="0"/>
              <a:t>Enterprise Data Warehouses (EDW) Analysis</a:t>
            </a:r>
          </a:p>
          <a:p>
            <a:pPr lvl="1"/>
            <a:r>
              <a:rPr lang="en-US" dirty="0"/>
              <a:t>Growth of data give rise to scalable data warehousing solutions. </a:t>
            </a:r>
          </a:p>
          <a:p>
            <a:pPr lvl="1"/>
            <a:r>
              <a:rPr lang="en-US" dirty="0"/>
              <a:t>Data to be managed centrally, providing benefits of security, failover, and a single reliable.</a:t>
            </a:r>
          </a:p>
          <a:p>
            <a:pPr lvl="1"/>
            <a:r>
              <a:rPr lang="en-US" dirty="0"/>
              <a:t> OLAP cubes and BI analytical tools, which provided quick access to a set of dimensions within an RDBMS. </a:t>
            </a:r>
          </a:p>
          <a:p>
            <a:pPr lvl="1"/>
            <a:r>
              <a:rPr lang="en-US" dirty="0"/>
              <a:t>More advanced features enabled performance of in-depth analytical techniques such as regressions and neural networks. </a:t>
            </a:r>
          </a:p>
          <a:p>
            <a:pPr lvl="1"/>
            <a:r>
              <a:rPr lang="en-US" dirty="0"/>
              <a:t>EDWs are critical for reporting and BI tasks and solve many of the problems that proliferating spreadsheets introduce, such as which of multiple versions of a spreadsheet is correct. </a:t>
            </a:r>
          </a:p>
          <a:p>
            <a:pPr lvl="1"/>
            <a:r>
              <a:rPr lang="en-US" dirty="0"/>
              <a:t>EDWs-and a good BI strategy-provide direct data feeds from sources that are centrally managed, backed up, and secured.</a:t>
            </a:r>
          </a:p>
          <a:p>
            <a:pPr lvl="1"/>
            <a:r>
              <a:rPr lang="en-US" dirty="0"/>
              <a:t>Restrict the flexibility needed to perform robust or exploratory data analysis.</a:t>
            </a:r>
          </a:p>
          <a:p>
            <a:pPr lvl="1"/>
            <a:endParaRPr lang="en-US" dirty="0"/>
          </a:p>
        </p:txBody>
      </p:sp>
    </p:spTree>
    <p:extLst>
      <p:ext uri="{BB962C8B-B14F-4D97-AF65-F5344CB8AC3E}">
        <p14:creationId xmlns:p14="http://schemas.microsoft.com/office/powerpoint/2010/main" val="3278709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Overview : Analyst Perspective on Data Repositories</a:t>
            </a:r>
          </a:p>
        </p:txBody>
      </p:sp>
      <p:sp>
        <p:nvSpPr>
          <p:cNvPr id="3" name="Content Placeholder 2"/>
          <p:cNvSpPr>
            <a:spLocks noGrp="1"/>
          </p:cNvSpPr>
          <p:nvPr>
            <p:ph idx="1"/>
          </p:nvPr>
        </p:nvSpPr>
        <p:spPr>
          <a:xfrm>
            <a:off x="1295401" y="2556932"/>
            <a:ext cx="9601196" cy="3488268"/>
          </a:xfrm>
        </p:spPr>
        <p:txBody>
          <a:bodyPr>
            <a:normAutofit fontScale="77500" lnSpcReduction="20000"/>
          </a:bodyPr>
          <a:lstStyle/>
          <a:p>
            <a:pPr algn="just"/>
            <a:r>
              <a:rPr lang="en-US" dirty="0"/>
              <a:t>EDW Analysis (Contd.)</a:t>
            </a:r>
          </a:p>
          <a:p>
            <a:pPr lvl="1"/>
            <a:r>
              <a:rPr lang="en-US" dirty="0"/>
              <a:t>Data is managed and controlled by IT groups and database administrators (DBAs), and data analysts must depend on IT for access and changes to the data schemas. This imposes longer lead times for analysts to get data most of the time is spent waiting for approvals rather than starting meaningful work.</a:t>
            </a:r>
          </a:p>
          <a:p>
            <a:pPr lvl="1" algn="just"/>
            <a:r>
              <a:rPr lang="en-US" dirty="0"/>
              <a:t>EDW rules restrict analysts from building datasets.</a:t>
            </a:r>
          </a:p>
          <a:p>
            <a:pPr lvl="1" algn="just"/>
            <a:r>
              <a:rPr lang="en-US" dirty="0"/>
              <a:t>EDW and BI solve problems related to data accuracy and availability. However, EDW and BI introduce new problems related to flexibility and agility, which were less pronounced when dealing with spreadsheets.</a:t>
            </a:r>
          </a:p>
          <a:p>
            <a:pPr lvl="1" algn="just"/>
            <a:endParaRPr lang="en-US" dirty="0"/>
          </a:p>
        </p:txBody>
      </p:sp>
    </p:spTree>
    <p:extLst>
      <p:ext uri="{BB962C8B-B14F-4D97-AF65-F5344CB8AC3E}">
        <p14:creationId xmlns:p14="http://schemas.microsoft.com/office/powerpoint/2010/main" val="2685772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Overview : Analyst Perspective on Data Repositories</a:t>
            </a:r>
          </a:p>
        </p:txBody>
      </p:sp>
      <p:sp>
        <p:nvSpPr>
          <p:cNvPr id="3" name="Content Placeholder 2"/>
          <p:cNvSpPr>
            <a:spLocks noGrp="1"/>
          </p:cNvSpPr>
          <p:nvPr>
            <p:ph idx="1"/>
          </p:nvPr>
        </p:nvSpPr>
        <p:spPr>
          <a:xfrm>
            <a:off x="1295401" y="2175932"/>
            <a:ext cx="9601196" cy="3462868"/>
          </a:xfrm>
        </p:spPr>
        <p:txBody>
          <a:bodyPr>
            <a:normAutofit fontScale="85000" lnSpcReduction="20000"/>
          </a:bodyPr>
          <a:lstStyle/>
          <a:p>
            <a:pPr algn="just"/>
            <a:r>
              <a:rPr lang="en-US" dirty="0"/>
              <a:t>Analytic Sandbox</a:t>
            </a:r>
          </a:p>
          <a:p>
            <a:pPr lvl="1" algn="just"/>
            <a:r>
              <a:rPr lang="en-US" dirty="0"/>
              <a:t>Attempts to resolve the conflict for analysts and data scientists with EDW and more formally managed corporate data.</a:t>
            </a:r>
          </a:p>
          <a:p>
            <a:pPr lvl="1" algn="just"/>
            <a:r>
              <a:rPr lang="en-US" dirty="0"/>
              <a:t>Purposefully designed to enable robust analytics, while being centrally managed and secured.</a:t>
            </a:r>
          </a:p>
          <a:p>
            <a:pPr lvl="1" algn="just"/>
            <a:r>
              <a:rPr lang="en-US" dirty="0"/>
              <a:t>Referred to as </a:t>
            </a:r>
            <a:r>
              <a:rPr lang="en-US" i="1" dirty="0"/>
              <a:t>workspaces, </a:t>
            </a:r>
            <a:r>
              <a:rPr lang="en-US" dirty="0"/>
              <a:t>are designed to enable teams to explore many datasets in a controlled fashion and are not typically used for enterprise level financial reporting and sales dashboards.</a:t>
            </a:r>
          </a:p>
          <a:p>
            <a:pPr lvl="1" algn="just"/>
            <a:r>
              <a:rPr lang="en-US" dirty="0"/>
              <a:t>Analytic sandboxes enable high-performance computing using in-database processing</a:t>
            </a:r>
          </a:p>
        </p:txBody>
      </p:sp>
    </p:spTree>
    <p:extLst>
      <p:ext uri="{BB962C8B-B14F-4D97-AF65-F5344CB8AC3E}">
        <p14:creationId xmlns:p14="http://schemas.microsoft.com/office/powerpoint/2010/main" val="2691338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Overview : Analyst Perspective on Data Repositories</a:t>
            </a:r>
          </a:p>
        </p:txBody>
      </p:sp>
      <p:sp>
        <p:nvSpPr>
          <p:cNvPr id="3" name="Content Placeholder 2"/>
          <p:cNvSpPr>
            <a:spLocks noGrp="1"/>
          </p:cNvSpPr>
          <p:nvPr>
            <p:ph idx="1"/>
          </p:nvPr>
        </p:nvSpPr>
        <p:spPr>
          <a:xfrm>
            <a:off x="1295401" y="2556932"/>
            <a:ext cx="9601196" cy="3462868"/>
          </a:xfrm>
        </p:spPr>
        <p:txBody>
          <a:bodyPr>
            <a:normAutofit lnSpcReduction="10000"/>
          </a:bodyPr>
          <a:lstStyle/>
          <a:p>
            <a:pPr algn="just"/>
            <a:r>
              <a:rPr lang="en-US" dirty="0"/>
              <a:t>Analytic Sandbox(Contd.)</a:t>
            </a:r>
          </a:p>
          <a:p>
            <a:pPr lvl="1" algn="just"/>
            <a:r>
              <a:rPr lang="en-US" dirty="0"/>
              <a:t>performance of the analysis will be better if the analytics are run in the database itself, rather than bringing the data to an analytical tool that resides</a:t>
            </a:r>
          </a:p>
          <a:p>
            <a:pPr lvl="1" algn="just"/>
            <a:r>
              <a:rPr lang="en-US" dirty="0"/>
              <a:t>In-database processing for deep analytics enables faster turnaround time for developing and executing new analytic models, while reducing, though not eliminating, the cost associated with data stored in local, "shadow" file systems</a:t>
            </a:r>
          </a:p>
        </p:txBody>
      </p:sp>
    </p:spTree>
    <p:extLst>
      <p:ext uri="{BB962C8B-B14F-4D97-AF65-F5344CB8AC3E}">
        <p14:creationId xmlns:p14="http://schemas.microsoft.com/office/powerpoint/2010/main" val="349965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50603" y="365760"/>
            <a:ext cx="9144000" cy="6065520"/>
            <a:chOff x="2413635" y="331470"/>
            <a:chExt cx="7325677" cy="46482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7" y="331470"/>
              <a:ext cx="728662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892"/>
            <a:stretch/>
          </p:blipFill>
          <p:spPr bwMode="auto">
            <a:xfrm>
              <a:off x="2413635" y="1908810"/>
              <a:ext cx="7029450" cy="3070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9211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2677179"/>
            <a:ext cx="10972800" cy="1143000"/>
          </a:xfrm>
        </p:spPr>
        <p:txBody>
          <a:bodyPr/>
          <a:lstStyle/>
          <a:p>
            <a:r>
              <a:rPr lang="en-US" b="1" dirty="0"/>
              <a:t>BUZZ WORDS</a:t>
            </a:r>
          </a:p>
        </p:txBody>
      </p:sp>
    </p:spTree>
    <p:extLst>
      <p:ext uri="{BB962C8B-B14F-4D97-AF65-F5344CB8AC3E}">
        <p14:creationId xmlns:p14="http://schemas.microsoft.com/office/powerpoint/2010/main" val="2549201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 Versus Data Science</a:t>
            </a:r>
          </a:p>
        </p:txBody>
      </p:sp>
      <p:sp>
        <p:nvSpPr>
          <p:cNvPr id="3" name="Content Placeholder 2"/>
          <p:cNvSpPr>
            <a:spLocks noGrp="1"/>
          </p:cNvSpPr>
          <p:nvPr>
            <p:ph idx="1"/>
          </p:nvPr>
        </p:nvSpPr>
        <p:spPr/>
        <p:txBody>
          <a:bodyPr>
            <a:normAutofit fontScale="92500" lnSpcReduction="10000"/>
          </a:bodyPr>
          <a:lstStyle/>
          <a:p>
            <a:r>
              <a:rPr lang="en-US" dirty="0" err="1"/>
              <a:t>Bl</a:t>
            </a:r>
            <a:r>
              <a:rPr lang="en-US" dirty="0"/>
              <a:t> tends to provide reports, dashboards, and queries on business questions for the current period or in the past. </a:t>
            </a:r>
          </a:p>
          <a:p>
            <a:r>
              <a:rPr lang="en-US" dirty="0" err="1"/>
              <a:t>Bl</a:t>
            </a:r>
            <a:r>
              <a:rPr lang="en-US" dirty="0"/>
              <a:t> systems make it easy to answer questions related to quarter-to-date revenue, progress toward quarterly targets, and understand how much of a given product was sold in a prior quarter or year. </a:t>
            </a:r>
          </a:p>
          <a:p>
            <a:r>
              <a:rPr lang="en-US" dirty="0"/>
              <a:t>These questions tend to be closed-ended and explain current or past behavior, typically by aggregating historical data and grouping it in some way. </a:t>
            </a:r>
          </a:p>
          <a:p>
            <a:r>
              <a:rPr lang="en-US" dirty="0"/>
              <a:t>BI provides hindsight and some insight and generally answers questions related to "when" and "where" events occurred.</a:t>
            </a:r>
          </a:p>
        </p:txBody>
      </p:sp>
    </p:spTree>
    <p:extLst>
      <p:ext uri="{BB962C8B-B14F-4D97-AF65-F5344CB8AC3E}">
        <p14:creationId xmlns:p14="http://schemas.microsoft.com/office/powerpoint/2010/main" val="3150606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 Versus Data Science</a:t>
            </a:r>
          </a:p>
        </p:txBody>
      </p:sp>
      <p:sp>
        <p:nvSpPr>
          <p:cNvPr id="3" name="Content Placeholder 2"/>
          <p:cNvSpPr>
            <a:spLocks noGrp="1"/>
          </p:cNvSpPr>
          <p:nvPr>
            <p:ph idx="1"/>
          </p:nvPr>
        </p:nvSpPr>
        <p:spPr/>
        <p:txBody>
          <a:bodyPr>
            <a:normAutofit fontScale="85000" lnSpcReduction="10000"/>
          </a:bodyPr>
          <a:lstStyle/>
          <a:p>
            <a:pPr algn="just"/>
            <a:r>
              <a:rPr lang="en-US" dirty="0"/>
              <a:t>Data Science tends to use disaggregated data in a more forward-looking, exploratory way, focusing on analyzing the present and enabling informed decisions about the future. </a:t>
            </a:r>
          </a:p>
          <a:p>
            <a:pPr algn="just"/>
            <a:r>
              <a:rPr lang="en-US" dirty="0"/>
              <a:t>Rather than aggregating historical data to look at how many of a given product sold in the previous quarter, a team may employ Data Science techniques such as time series analysis.</a:t>
            </a:r>
          </a:p>
          <a:p>
            <a:pPr algn="just"/>
            <a:r>
              <a:rPr lang="en-US" dirty="0"/>
              <a:t>In addition, Data Science tends to be more exploratory in nature and may use scenario optimization to deal with more open-ended questions. </a:t>
            </a:r>
          </a:p>
          <a:p>
            <a:pPr algn="just"/>
            <a:r>
              <a:rPr lang="en-US" dirty="0"/>
              <a:t>This approach provides insight into current activity and foresight into future events, while generally focusing on questions related to "how" and "why" events occur.</a:t>
            </a:r>
          </a:p>
        </p:txBody>
      </p:sp>
    </p:spTree>
    <p:extLst>
      <p:ext uri="{BB962C8B-B14F-4D97-AF65-F5344CB8AC3E}">
        <p14:creationId xmlns:p14="http://schemas.microsoft.com/office/powerpoint/2010/main" val="3565795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 Versus Data Science</a:t>
            </a:r>
          </a:p>
        </p:txBody>
      </p:sp>
      <p:sp>
        <p:nvSpPr>
          <p:cNvPr id="3" name="Content Placeholder 2"/>
          <p:cNvSpPr>
            <a:spLocks noGrp="1"/>
          </p:cNvSpPr>
          <p:nvPr>
            <p:ph idx="1"/>
          </p:nvPr>
        </p:nvSpPr>
        <p:spPr/>
        <p:txBody>
          <a:bodyPr>
            <a:normAutofit/>
          </a:bodyPr>
          <a:lstStyle/>
          <a:p>
            <a:pPr algn="just"/>
            <a:r>
              <a:rPr lang="en-US" sz="2400" dirty="0"/>
              <a:t>Where BI problems tend to require highly structured data organized in rows and columns for accurate reporting, Data Science projects tend to use many types of data sources, including large or unconventional datasets. </a:t>
            </a:r>
          </a:p>
          <a:p>
            <a:pPr algn="just"/>
            <a:r>
              <a:rPr lang="en-US" sz="2400" dirty="0"/>
              <a:t>Depending on an organization's goals, it may choose to embark on a BI project if it is doing reporting, creating dashboards, or performing simple visualizations, or it may choose Data Science projects if it needs to do a more sophisticated analysis with disaggregated or varied datasets.</a:t>
            </a:r>
          </a:p>
        </p:txBody>
      </p:sp>
    </p:spTree>
    <p:extLst>
      <p:ext uri="{BB962C8B-B14F-4D97-AF65-F5344CB8AC3E}">
        <p14:creationId xmlns:p14="http://schemas.microsoft.com/office/powerpoint/2010/main" val="3892278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162-A477-7FA0-0351-44B234D4EE85}"/>
              </a:ext>
            </a:extLst>
          </p:cNvPr>
          <p:cNvSpPr>
            <a:spLocks noGrp="1"/>
          </p:cNvSpPr>
          <p:nvPr>
            <p:ph type="title"/>
          </p:nvPr>
        </p:nvSpPr>
        <p:spPr/>
        <p:txBody>
          <a:bodyPr/>
          <a:lstStyle/>
          <a:p>
            <a:r>
              <a:rPr lang="en-US" dirty="0"/>
              <a:t>Lecture 4</a:t>
            </a:r>
            <a:endParaRPr lang="en-IN" dirty="0"/>
          </a:p>
        </p:txBody>
      </p:sp>
      <p:sp>
        <p:nvSpPr>
          <p:cNvPr id="3" name="Content Placeholder 2">
            <a:extLst>
              <a:ext uri="{FF2B5EF4-FFF2-40B4-BE49-F238E27FC236}">
                <a16:creationId xmlns:a16="http://schemas.microsoft.com/office/drawing/2014/main" id="{882E6508-B417-5BB9-1F31-4F85B7F2B9F3}"/>
              </a:ext>
            </a:extLst>
          </p:cNvPr>
          <p:cNvSpPr>
            <a:spLocks noGrp="1"/>
          </p:cNvSpPr>
          <p:nvPr>
            <p:ph idx="1"/>
          </p:nvPr>
        </p:nvSpPr>
        <p:spPr/>
        <p:txBody>
          <a:bodyPr/>
          <a:lstStyle/>
          <a:p>
            <a:r>
              <a:rPr lang="en-US" dirty="0"/>
              <a:t>challenges, Big Data Processing Architectures: Data Warehouse, Re-Engineering the Data Warehouse,</a:t>
            </a:r>
          </a:p>
          <a:p>
            <a:r>
              <a:rPr lang="en-US" dirty="0"/>
              <a:t>shared everything and shared nothing architecture, Big data learning approaches. </a:t>
            </a:r>
          </a:p>
          <a:p>
            <a:r>
              <a:rPr lang="en-US" dirty="0"/>
              <a:t>Data Science – The Big Picture: Relation between AI, Statistical Learning, Machine Learning , Data Mining and Big Data Analytics</a:t>
            </a:r>
          </a:p>
          <a:p>
            <a:endParaRPr lang="en-IN" dirty="0"/>
          </a:p>
        </p:txBody>
      </p:sp>
    </p:spTree>
    <p:extLst>
      <p:ext uri="{BB962C8B-B14F-4D97-AF65-F5344CB8AC3E}">
        <p14:creationId xmlns:p14="http://schemas.microsoft.com/office/powerpoint/2010/main" val="352128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between BI and Data Science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333" y="1176338"/>
            <a:ext cx="7543517" cy="568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277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E82D-6C62-95EF-F2AD-6218C5DEBD81}"/>
              </a:ext>
            </a:extLst>
          </p:cNvPr>
          <p:cNvSpPr>
            <a:spLocks noGrp="1"/>
          </p:cNvSpPr>
          <p:nvPr>
            <p:ph type="title"/>
          </p:nvPr>
        </p:nvSpPr>
        <p:spPr/>
        <p:txBody>
          <a:bodyPr/>
          <a:lstStyle/>
          <a:p>
            <a:r>
              <a:rPr lang="en-IN" dirty="0">
                <a:effectLst/>
                <a:latin typeface="Arial" panose="020B0604020202020204" pitchFamily="34" charset="0"/>
              </a:rPr>
              <a:t>Data processing revisited</a:t>
            </a:r>
            <a:endParaRPr lang="en-IN" dirty="0"/>
          </a:p>
        </p:txBody>
      </p:sp>
      <p:sp>
        <p:nvSpPr>
          <p:cNvPr id="3" name="Content Placeholder 2">
            <a:extLst>
              <a:ext uri="{FF2B5EF4-FFF2-40B4-BE49-F238E27FC236}">
                <a16:creationId xmlns:a16="http://schemas.microsoft.com/office/drawing/2014/main" id="{59589929-08C2-353F-4CF3-72D3971C5BF5}"/>
              </a:ext>
            </a:extLst>
          </p:cNvPr>
          <p:cNvSpPr>
            <a:spLocks noGrp="1"/>
          </p:cNvSpPr>
          <p:nvPr>
            <p:ph idx="1"/>
          </p:nvPr>
        </p:nvSpPr>
        <p:spPr/>
        <p:txBody>
          <a:bodyPr>
            <a:normAutofit fontScale="85000" lnSpcReduction="20000"/>
          </a:bodyPr>
          <a:lstStyle/>
          <a:p>
            <a:r>
              <a:rPr lang="en-US" dirty="0">
                <a:effectLst/>
                <a:latin typeface="Times New Roman" panose="02020603050405020304" pitchFamily="18" charset="0"/>
              </a:rPr>
              <a:t>Data processing can be defined as the collection, processing, and management of data resulting in information generation to end consumers.</a:t>
            </a:r>
          </a:p>
          <a:p>
            <a:r>
              <a:rPr lang="en-US" dirty="0">
                <a:latin typeface="Times New Roman" panose="02020603050405020304" pitchFamily="18" charset="0"/>
              </a:rPr>
              <a:t>Data Processing Cycle : Collect , Process Manage Generate</a:t>
            </a:r>
          </a:p>
          <a:p>
            <a:r>
              <a:rPr lang="en-US" dirty="0">
                <a:latin typeface="Times New Roman" panose="02020603050405020304" pitchFamily="18" charset="0"/>
              </a:rPr>
              <a:t>Collect : </a:t>
            </a:r>
            <a:r>
              <a:rPr lang="en-US" dirty="0">
                <a:effectLst/>
                <a:latin typeface="Arial" panose="020B0604020202020204" pitchFamily="34" charset="0"/>
              </a:rPr>
              <a:t>Capturing transaction data Collection of data</a:t>
            </a:r>
            <a:br>
              <a:rPr lang="en-US" dirty="0"/>
            </a:br>
            <a:r>
              <a:rPr lang="en-US" dirty="0">
                <a:effectLst/>
                <a:latin typeface="Arial" panose="020B0604020202020204" pitchFamily="34" charset="0"/>
              </a:rPr>
              <a:t>from subsystems Data collection on forms and portals</a:t>
            </a:r>
          </a:p>
          <a:p>
            <a:r>
              <a:rPr lang="en-US" dirty="0">
                <a:latin typeface="Arial" panose="020B0604020202020204" pitchFamily="34" charset="0"/>
              </a:rPr>
              <a:t>Process: </a:t>
            </a:r>
            <a:r>
              <a:rPr lang="en-IN" dirty="0">
                <a:effectLst/>
                <a:latin typeface="Arial" panose="020B0604020202020204" pitchFamily="34" charset="0"/>
              </a:rPr>
              <a:t>Classify Transform Sort / Merge Calculations</a:t>
            </a:r>
            <a:br>
              <a:rPr lang="en-IN" dirty="0"/>
            </a:br>
            <a:r>
              <a:rPr lang="en-IN" dirty="0">
                <a:effectLst/>
                <a:latin typeface="Arial" panose="020B0604020202020204" pitchFamily="34" charset="0"/>
              </a:rPr>
              <a:t>Summarize</a:t>
            </a:r>
          </a:p>
          <a:p>
            <a:r>
              <a:rPr lang="en-IN" dirty="0">
                <a:latin typeface="Arial" panose="020B0604020202020204" pitchFamily="34" charset="0"/>
              </a:rPr>
              <a:t>Manage : </a:t>
            </a:r>
            <a:r>
              <a:rPr lang="en-IN" dirty="0">
                <a:effectLst/>
                <a:latin typeface="Arial" panose="020B0604020202020204" pitchFamily="34" charset="0"/>
              </a:rPr>
              <a:t>Storage Retrieval Archival Governance</a:t>
            </a:r>
          </a:p>
          <a:p>
            <a:r>
              <a:rPr lang="en-IN" dirty="0">
                <a:latin typeface="Arial" panose="020B0604020202020204" pitchFamily="34" charset="0"/>
              </a:rPr>
              <a:t>Generate : </a:t>
            </a:r>
            <a:r>
              <a:rPr lang="en-IN" dirty="0">
                <a:effectLst/>
                <a:latin typeface="Arial" panose="020B0604020202020204" pitchFamily="34" charset="0"/>
              </a:rPr>
              <a:t>Advanced</a:t>
            </a:r>
            <a:br>
              <a:rPr lang="en-IN" dirty="0"/>
            </a:br>
            <a:r>
              <a:rPr lang="en-IN" dirty="0">
                <a:effectLst/>
                <a:latin typeface="Arial" panose="020B0604020202020204" pitchFamily="34" charset="0"/>
              </a:rPr>
              <a:t>Compute</a:t>
            </a:r>
            <a:br>
              <a:rPr lang="en-IN" dirty="0"/>
            </a:br>
            <a:r>
              <a:rPr lang="en-IN" dirty="0">
                <a:effectLst/>
                <a:latin typeface="Arial" panose="020B0604020202020204" pitchFamily="34" charset="0"/>
              </a:rPr>
              <a:t>Format</a:t>
            </a:r>
            <a:br>
              <a:rPr lang="en-IN" dirty="0"/>
            </a:br>
            <a:r>
              <a:rPr lang="en-IN" dirty="0">
                <a:effectLst/>
                <a:latin typeface="Arial" panose="020B0604020202020204" pitchFamily="34" charset="0"/>
              </a:rPr>
              <a:t>Present</a:t>
            </a:r>
          </a:p>
          <a:p>
            <a:endParaRPr lang="en-IN" dirty="0"/>
          </a:p>
        </p:txBody>
      </p:sp>
    </p:spTree>
    <p:extLst>
      <p:ext uri="{BB962C8B-B14F-4D97-AF65-F5344CB8AC3E}">
        <p14:creationId xmlns:p14="http://schemas.microsoft.com/office/powerpoint/2010/main" val="3554348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8F0E-EA20-1CA7-9F1B-C2351FAB3F09}"/>
              </a:ext>
            </a:extLst>
          </p:cNvPr>
          <p:cNvSpPr>
            <a:spLocks noGrp="1"/>
          </p:cNvSpPr>
          <p:nvPr>
            <p:ph type="title"/>
          </p:nvPr>
        </p:nvSpPr>
        <p:spPr/>
        <p:txBody>
          <a:bodyPr/>
          <a:lstStyle/>
          <a:p>
            <a:r>
              <a:rPr lang="en-IN" dirty="0">
                <a:effectLst/>
                <a:latin typeface="Arial" panose="020B0604020202020204" pitchFamily="34" charset="0"/>
              </a:rPr>
              <a:t>Data processing techniques</a:t>
            </a:r>
            <a:endParaRPr lang="en-IN" dirty="0"/>
          </a:p>
        </p:txBody>
      </p:sp>
      <p:sp>
        <p:nvSpPr>
          <p:cNvPr id="3" name="Content Placeholder 2">
            <a:extLst>
              <a:ext uri="{FF2B5EF4-FFF2-40B4-BE49-F238E27FC236}">
                <a16:creationId xmlns:a16="http://schemas.microsoft.com/office/drawing/2014/main" id="{58552554-B27F-C7EF-9806-59FA3FC6CB87}"/>
              </a:ext>
            </a:extLst>
          </p:cNvPr>
          <p:cNvSpPr>
            <a:spLocks noGrp="1"/>
          </p:cNvSpPr>
          <p:nvPr>
            <p:ph idx="1"/>
          </p:nvPr>
        </p:nvSpPr>
        <p:spPr/>
        <p:txBody>
          <a:bodyPr>
            <a:normAutofit fontScale="85000" lnSpcReduction="20000"/>
          </a:bodyPr>
          <a:lstStyle/>
          <a:p>
            <a:r>
              <a:rPr lang="en-IN" dirty="0">
                <a:effectLst/>
                <a:latin typeface="Times New Roman" panose="02020603050405020304" pitchFamily="18" charset="0"/>
              </a:rPr>
              <a:t>Centralized processing: </a:t>
            </a:r>
            <a:r>
              <a:rPr lang="en-US" dirty="0">
                <a:effectLst/>
                <a:latin typeface="Times New Roman" panose="02020603050405020304" pitchFamily="18" charset="0"/>
              </a:rPr>
              <a:t> In this architecture all the data is collected to a single centralized storage</a:t>
            </a:r>
            <a:br>
              <a:rPr lang="en-US" dirty="0"/>
            </a:br>
            <a:r>
              <a:rPr lang="en-US" dirty="0">
                <a:effectLst/>
                <a:latin typeface="Times New Roman" panose="02020603050405020304" pitchFamily="18" charset="0"/>
              </a:rPr>
              <a:t>area and processed upon completion by a single computer with often very large architectures in</a:t>
            </a:r>
            <a:br>
              <a:rPr lang="en-US" dirty="0"/>
            </a:br>
            <a:r>
              <a:rPr lang="en-US" dirty="0">
                <a:effectLst/>
                <a:latin typeface="Times New Roman" panose="02020603050405020304" pitchFamily="18" charset="0"/>
              </a:rPr>
              <a:t>terms of memory, processor, and storage.</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Centralized processing architectures evolved with transaction processing and are well suited</a:t>
            </a:r>
            <a:br>
              <a:rPr lang="en-US" dirty="0"/>
            </a:br>
            <a:r>
              <a:rPr lang="en-US" dirty="0">
                <a:effectLst/>
                <a:latin typeface="Times New Roman" panose="02020603050405020304" pitchFamily="18" charset="0"/>
              </a:rPr>
              <a:t>for small organizations with one location of service.</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Centralized processing requires minimal resources both from people and system perspectives.</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Centralized processing is very successful when the collection and consumption of data occurs</a:t>
            </a:r>
            <a:br>
              <a:rPr lang="en-US" dirty="0"/>
            </a:br>
            <a:r>
              <a:rPr lang="en-US" dirty="0">
                <a:effectLst/>
                <a:latin typeface="Times New Roman" panose="02020603050405020304" pitchFamily="18" charset="0"/>
              </a:rPr>
              <a:t>at the same location</a:t>
            </a:r>
            <a:endParaRPr lang="en-IN" dirty="0"/>
          </a:p>
        </p:txBody>
      </p:sp>
    </p:spTree>
    <p:extLst>
      <p:ext uri="{BB962C8B-B14F-4D97-AF65-F5344CB8AC3E}">
        <p14:creationId xmlns:p14="http://schemas.microsoft.com/office/powerpoint/2010/main" val="2985631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D3F0-7AB7-8AC9-C4AC-46E79CB11E6D}"/>
              </a:ext>
            </a:extLst>
          </p:cNvPr>
          <p:cNvSpPr>
            <a:spLocks noGrp="1"/>
          </p:cNvSpPr>
          <p:nvPr>
            <p:ph type="title"/>
          </p:nvPr>
        </p:nvSpPr>
        <p:spPr/>
        <p:txBody>
          <a:bodyPr/>
          <a:lstStyle/>
          <a:p>
            <a:r>
              <a:rPr lang="en-US" dirty="0"/>
              <a:t>Distributed Processing</a:t>
            </a:r>
            <a:endParaRPr lang="en-IN" dirty="0"/>
          </a:p>
        </p:txBody>
      </p:sp>
      <p:sp>
        <p:nvSpPr>
          <p:cNvPr id="3" name="Content Placeholder 2">
            <a:extLst>
              <a:ext uri="{FF2B5EF4-FFF2-40B4-BE49-F238E27FC236}">
                <a16:creationId xmlns:a16="http://schemas.microsoft.com/office/drawing/2014/main" id="{4AED56D7-BD5F-AA79-7FC1-4E462163ADEA}"/>
              </a:ext>
            </a:extLst>
          </p:cNvPr>
          <p:cNvSpPr>
            <a:spLocks noGrp="1"/>
          </p:cNvSpPr>
          <p:nvPr>
            <p:ph idx="1"/>
          </p:nvPr>
        </p:nvSpPr>
        <p:spPr/>
        <p:txBody>
          <a:bodyPr>
            <a:normAutofit fontScale="85000" lnSpcReduction="10000"/>
          </a:bodyPr>
          <a:lstStyle/>
          <a:p>
            <a:r>
              <a:rPr lang="en-US" dirty="0">
                <a:effectLst/>
                <a:latin typeface="Times New Roman" panose="02020603050405020304" pitchFamily="18" charset="0"/>
              </a:rPr>
              <a:t>In this architecture data and its processing are distributed across</a:t>
            </a:r>
            <a:br>
              <a:rPr lang="en-US" dirty="0"/>
            </a:br>
            <a:r>
              <a:rPr lang="en-US" dirty="0">
                <a:effectLst/>
                <a:latin typeface="Times New Roman" panose="02020603050405020304" pitchFamily="18" charset="0"/>
              </a:rPr>
              <a:t>geographies or data centers</a:t>
            </a:r>
          </a:p>
          <a:p>
            <a:r>
              <a:rPr lang="en-US" dirty="0">
                <a:effectLst/>
                <a:latin typeface="Times New Roman" panose="02020603050405020304" pitchFamily="18" charset="0"/>
              </a:rPr>
              <a:t>Client–server. In this architecture the client does all the data collection and presentation, while the server does the processing and management of data</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Three-tier architecture. To increase processing</a:t>
            </a:r>
            <a:br>
              <a:rPr lang="en-US" dirty="0"/>
            </a:br>
            <a:r>
              <a:rPr lang="en-US" dirty="0">
                <a:effectLst/>
                <a:latin typeface="Times New Roman" panose="02020603050405020304" pitchFamily="18" charset="0"/>
              </a:rPr>
              <a:t>efficiency and reduce redundancy while increasing reusability, client–server architecture</a:t>
            </a:r>
            <a:br>
              <a:rPr lang="en-US" dirty="0"/>
            </a:br>
            <a:r>
              <a:rPr lang="en-US" dirty="0">
                <a:effectLst/>
                <a:latin typeface="Times New Roman" panose="02020603050405020304" pitchFamily="18" charset="0"/>
              </a:rPr>
              <a:t>evolved into three-tier systems, where the client’s processing logic was moved to a middle tier of services, thereby freeing the client from having to be tethered to the server.</a:t>
            </a:r>
          </a:p>
          <a:p>
            <a:r>
              <a:rPr lang="en-US" dirty="0">
                <a:latin typeface="Times New Roman" panose="02020603050405020304" pitchFamily="18" charset="0"/>
              </a:rPr>
              <a:t>N-Tier </a:t>
            </a:r>
            <a:r>
              <a:rPr lang="en-US" dirty="0" err="1">
                <a:latin typeface="Times New Roman" panose="02020603050405020304" pitchFamily="18" charset="0"/>
              </a:rPr>
              <a:t>architecture.Peer</a:t>
            </a:r>
            <a:r>
              <a:rPr lang="en-US" dirty="0">
                <a:latin typeface="Times New Roman" panose="02020603050405020304" pitchFamily="18" charset="0"/>
              </a:rPr>
              <a:t> –Peer architecture, Cluster architecture</a:t>
            </a:r>
            <a:endParaRPr lang="en-IN" dirty="0"/>
          </a:p>
        </p:txBody>
      </p:sp>
    </p:spTree>
    <p:extLst>
      <p:ext uri="{BB962C8B-B14F-4D97-AF65-F5344CB8AC3E}">
        <p14:creationId xmlns:p14="http://schemas.microsoft.com/office/powerpoint/2010/main" val="4035901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03C-880A-3F5F-D3ED-C56229A8880E}"/>
              </a:ext>
            </a:extLst>
          </p:cNvPr>
          <p:cNvSpPr>
            <a:spLocks noGrp="1"/>
          </p:cNvSpPr>
          <p:nvPr>
            <p:ph type="title"/>
          </p:nvPr>
        </p:nvSpPr>
        <p:spPr/>
        <p:txBody>
          <a:bodyPr/>
          <a:lstStyle/>
          <a:p>
            <a:r>
              <a:rPr lang="en-US" dirty="0"/>
              <a:t>Advantages of distributed </a:t>
            </a:r>
            <a:r>
              <a:rPr lang="en-US" dirty="0" err="1"/>
              <a:t>atchitectures</a:t>
            </a:r>
            <a:r>
              <a:rPr lang="en-US" dirty="0"/>
              <a:t> </a:t>
            </a:r>
            <a:endParaRPr lang="en-IN" dirty="0"/>
          </a:p>
        </p:txBody>
      </p:sp>
      <p:sp>
        <p:nvSpPr>
          <p:cNvPr id="3" name="Content Placeholder 2">
            <a:extLst>
              <a:ext uri="{FF2B5EF4-FFF2-40B4-BE49-F238E27FC236}">
                <a16:creationId xmlns:a16="http://schemas.microsoft.com/office/drawing/2014/main" id="{7F3E0A4F-38CB-9B1C-C66E-8803D3C4C8F4}"/>
              </a:ext>
            </a:extLst>
          </p:cNvPr>
          <p:cNvSpPr>
            <a:spLocks noGrp="1"/>
          </p:cNvSpPr>
          <p:nvPr>
            <p:ph idx="1"/>
          </p:nvPr>
        </p:nvSpPr>
        <p:spPr/>
        <p:txBody>
          <a:bodyPr>
            <a:normAutofit fontScale="85000" lnSpcReduction="20000"/>
          </a:bodyPr>
          <a:lstStyle/>
          <a:p>
            <a:r>
              <a:rPr lang="en-US" dirty="0">
                <a:effectLst/>
                <a:latin typeface="Times New Roman" panose="02020603050405020304" pitchFamily="18" charset="0"/>
              </a:rPr>
              <a:t>Distributed processing has a lot of advantages and disadvantages.</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Advantages:</a:t>
            </a:r>
            <a:br>
              <a:rPr lang="en-US" dirty="0"/>
            </a:br>
            <a:r>
              <a:rPr lang="en-US" dirty="0">
                <a:effectLst/>
                <a:latin typeface="Times New Roman" panose="02020603050405020304" pitchFamily="18" charset="0"/>
              </a:rPr>
              <a:t>– Scalability of systems and resources can be achieved based on isolated needs.</a:t>
            </a:r>
            <a:br>
              <a:rPr lang="en-US" dirty="0"/>
            </a:br>
            <a:r>
              <a:rPr lang="en-US" dirty="0">
                <a:effectLst/>
                <a:latin typeface="Times New Roman" panose="02020603050405020304" pitchFamily="18" charset="0"/>
              </a:rPr>
              <a:t>– Processing and management of information can be architected based on desired unit of</a:t>
            </a:r>
            <a:br>
              <a:rPr lang="en-US" dirty="0"/>
            </a:br>
            <a:r>
              <a:rPr lang="en-US" dirty="0">
                <a:effectLst/>
                <a:latin typeface="Times New Roman" panose="02020603050405020304" pitchFamily="18" charset="0"/>
              </a:rPr>
              <a:t>operation.</a:t>
            </a:r>
            <a:br>
              <a:rPr lang="en-US" dirty="0"/>
            </a:br>
            <a:r>
              <a:rPr lang="en-US" dirty="0">
                <a:effectLst/>
                <a:latin typeface="Times New Roman" panose="02020603050405020304" pitchFamily="18" charset="0"/>
              </a:rPr>
              <a:t>– Parallel processing of data reducing time latencies.</a:t>
            </a:r>
            <a:br>
              <a:rPr lang="en-US" dirty="0"/>
            </a:br>
            <a:r>
              <a:rPr lang="en-US" dirty="0">
                <a:effectLst/>
                <a:latin typeface="Courier New" panose="02070309020205020404" pitchFamily="49" charset="0"/>
              </a:rPr>
              <a:t>● </a:t>
            </a:r>
            <a:r>
              <a:rPr lang="en-US" dirty="0">
                <a:effectLst/>
                <a:latin typeface="Times New Roman" panose="02020603050405020304" pitchFamily="18" charset="0"/>
              </a:rPr>
              <a:t>Disadvantages:</a:t>
            </a:r>
            <a:br>
              <a:rPr lang="en-US" dirty="0"/>
            </a:br>
            <a:r>
              <a:rPr lang="en-US" dirty="0">
                <a:effectLst/>
                <a:latin typeface="Times New Roman" panose="02020603050405020304" pitchFamily="18" charset="0"/>
              </a:rPr>
              <a:t>– Data redundancy</a:t>
            </a:r>
            <a:br>
              <a:rPr lang="en-US" dirty="0"/>
            </a:br>
            <a:r>
              <a:rPr lang="en-US" dirty="0">
                <a:effectLst/>
                <a:latin typeface="Times New Roman" panose="02020603050405020304" pitchFamily="18" charset="0"/>
              </a:rPr>
              <a:t>– Process redundancy</a:t>
            </a:r>
            <a:br>
              <a:rPr lang="en-US" dirty="0"/>
            </a:br>
            <a:r>
              <a:rPr lang="en-US" dirty="0">
                <a:effectLst/>
                <a:latin typeface="Times New Roman" panose="02020603050405020304" pitchFamily="18" charset="0"/>
              </a:rPr>
              <a:t>– Resource overhead</a:t>
            </a:r>
            <a:br>
              <a:rPr lang="en-US" dirty="0"/>
            </a:br>
            <a:r>
              <a:rPr lang="en-US" dirty="0">
                <a:effectLst/>
                <a:latin typeface="Times New Roman" panose="02020603050405020304" pitchFamily="18" charset="0"/>
              </a:rPr>
              <a:t>– Volumes</a:t>
            </a:r>
            <a:endParaRPr lang="en-IN" dirty="0"/>
          </a:p>
        </p:txBody>
      </p:sp>
    </p:spTree>
    <p:extLst>
      <p:ext uri="{BB962C8B-B14F-4D97-AF65-F5344CB8AC3E}">
        <p14:creationId xmlns:p14="http://schemas.microsoft.com/office/powerpoint/2010/main" val="159144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EA92-506F-276C-05C8-7BEA4BF405DD}"/>
              </a:ext>
            </a:extLst>
          </p:cNvPr>
          <p:cNvSpPr>
            <a:spLocks noGrp="1"/>
          </p:cNvSpPr>
          <p:nvPr>
            <p:ph type="title"/>
          </p:nvPr>
        </p:nvSpPr>
        <p:spPr/>
        <p:txBody>
          <a:bodyPr/>
          <a:lstStyle/>
          <a:p>
            <a:r>
              <a:rPr lang="en-US" dirty="0"/>
              <a:t>Data Processing Infrastructure Challenges </a:t>
            </a:r>
            <a:endParaRPr lang="en-IN" dirty="0"/>
          </a:p>
        </p:txBody>
      </p:sp>
      <p:sp>
        <p:nvSpPr>
          <p:cNvPr id="3" name="Content Placeholder 2">
            <a:extLst>
              <a:ext uri="{FF2B5EF4-FFF2-40B4-BE49-F238E27FC236}">
                <a16:creationId xmlns:a16="http://schemas.microsoft.com/office/drawing/2014/main" id="{9B0085D5-8C36-BE3F-4844-4998BEBB0F47}"/>
              </a:ext>
            </a:extLst>
          </p:cNvPr>
          <p:cNvSpPr>
            <a:spLocks noGrp="1"/>
          </p:cNvSpPr>
          <p:nvPr>
            <p:ph idx="1"/>
          </p:nvPr>
        </p:nvSpPr>
        <p:spPr/>
        <p:txBody>
          <a:bodyPr>
            <a:normAutofit fontScale="92500" lnSpcReduction="20000"/>
          </a:bodyPr>
          <a:lstStyle/>
          <a:p>
            <a:r>
              <a:rPr lang="en-US" dirty="0"/>
              <a:t>Storage : </a:t>
            </a:r>
            <a:r>
              <a:rPr lang="en-US" dirty="0">
                <a:effectLst/>
                <a:latin typeface="Times New Roman" panose="02020603050405020304" pitchFamily="18" charset="0"/>
              </a:rPr>
              <a:t>The first problem to manifest itself has been storage. With an increase in the volume of data, the</a:t>
            </a:r>
            <a:br>
              <a:rPr lang="en-US" dirty="0"/>
            </a:br>
            <a:r>
              <a:rPr lang="en-US" dirty="0">
                <a:effectLst/>
                <a:latin typeface="Times New Roman" panose="02020603050405020304" pitchFamily="18" charset="0"/>
              </a:rPr>
              <a:t>amount of storage needed to process and store it increases by 1.5 times.</a:t>
            </a:r>
          </a:p>
          <a:p>
            <a:r>
              <a:rPr lang="en-US" dirty="0">
                <a:latin typeface="Times New Roman" panose="02020603050405020304" pitchFamily="18" charset="0"/>
              </a:rPr>
              <a:t>Transportation: </a:t>
            </a:r>
            <a:r>
              <a:rPr lang="en-US" dirty="0">
                <a:effectLst/>
                <a:latin typeface="Times New Roman" panose="02020603050405020304" pitchFamily="18" charset="0"/>
              </a:rPr>
              <a:t>the data world is moving data between different</a:t>
            </a:r>
            <a:br>
              <a:rPr lang="en-US" dirty="0"/>
            </a:br>
            <a:r>
              <a:rPr lang="en-US" dirty="0">
                <a:effectLst/>
                <a:latin typeface="Times New Roman" panose="02020603050405020304" pitchFamily="18" charset="0"/>
              </a:rPr>
              <a:t>systems and then storing it or loading it into memory for manipulation. </a:t>
            </a:r>
          </a:p>
          <a:p>
            <a:r>
              <a:rPr lang="en-US" dirty="0">
                <a:latin typeface="Times New Roman" panose="02020603050405020304" pitchFamily="18" charset="0"/>
              </a:rPr>
              <a:t>Processing : </a:t>
            </a:r>
            <a:r>
              <a:rPr lang="en-US" dirty="0" err="1">
                <a:latin typeface="Times New Roman" panose="02020603050405020304" pitchFamily="18" charset="0"/>
              </a:rPr>
              <a:t>CPU,Memory,Software</a:t>
            </a:r>
            <a:endParaRPr lang="en-US" dirty="0">
              <a:latin typeface="Times New Roman" panose="02020603050405020304" pitchFamily="18" charset="0"/>
            </a:endParaRPr>
          </a:p>
          <a:p>
            <a:r>
              <a:rPr lang="en-US" dirty="0">
                <a:latin typeface="Times New Roman" panose="02020603050405020304" pitchFamily="18" charset="0"/>
              </a:rPr>
              <a:t>Speed or throughput : </a:t>
            </a:r>
            <a:r>
              <a:rPr lang="en-US" dirty="0">
                <a:effectLst/>
                <a:latin typeface="Times New Roman" panose="02020603050405020304" pitchFamily="18" charset="0"/>
              </a:rPr>
              <a:t>Speed is a </a:t>
            </a:r>
            <a:r>
              <a:rPr lang="en-US" dirty="0" err="1">
                <a:effectLst/>
                <a:latin typeface="Times New Roman" panose="02020603050405020304" pitchFamily="18" charset="0"/>
              </a:rPr>
              <a:t>combina</a:t>
            </a:r>
            <a:r>
              <a:rPr lang="en-US" dirty="0">
                <a:effectLst/>
                <a:latin typeface="Times New Roman" panose="02020603050405020304" pitchFamily="18" charset="0"/>
              </a:rPr>
              <a:t>-</a:t>
            </a:r>
            <a:br>
              <a:rPr lang="en-US" dirty="0"/>
            </a:br>
            <a:r>
              <a:rPr lang="en-US" dirty="0" err="1">
                <a:effectLst/>
                <a:latin typeface="Times New Roman" panose="02020603050405020304" pitchFamily="18" charset="0"/>
              </a:rPr>
              <a:t>tion</a:t>
            </a:r>
            <a:r>
              <a:rPr lang="en-US" dirty="0">
                <a:effectLst/>
                <a:latin typeface="Times New Roman" panose="02020603050405020304" pitchFamily="18" charset="0"/>
              </a:rPr>
              <a:t> of various architecture layers: hardware, software, networking, and storage.</a:t>
            </a:r>
            <a:endParaRPr lang="en-IN" dirty="0"/>
          </a:p>
        </p:txBody>
      </p:sp>
    </p:spTree>
    <p:extLst>
      <p:ext uri="{BB962C8B-B14F-4D97-AF65-F5344CB8AC3E}">
        <p14:creationId xmlns:p14="http://schemas.microsoft.com/office/powerpoint/2010/main" val="205718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Cloud of BUZZ words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09" y="1441075"/>
            <a:ext cx="8564873" cy="413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692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1245-BAEB-B896-C274-EA34C5F30992}"/>
              </a:ext>
            </a:extLst>
          </p:cNvPr>
          <p:cNvSpPr>
            <a:spLocks noGrp="1"/>
          </p:cNvSpPr>
          <p:nvPr>
            <p:ph type="title"/>
          </p:nvPr>
        </p:nvSpPr>
        <p:spPr/>
        <p:txBody>
          <a:bodyPr>
            <a:normAutofit fontScale="90000"/>
          </a:bodyPr>
          <a:lstStyle/>
          <a:p>
            <a:r>
              <a:rPr lang="en-IN" dirty="0">
                <a:effectLst/>
                <a:latin typeface="Arial" panose="020B0604020202020204" pitchFamily="34" charset="0"/>
              </a:rPr>
              <a:t>Shared-everything and shared-nothing architectures</a:t>
            </a:r>
            <a:endParaRPr lang="en-IN" dirty="0"/>
          </a:p>
        </p:txBody>
      </p:sp>
      <p:sp>
        <p:nvSpPr>
          <p:cNvPr id="3" name="Content Placeholder 2">
            <a:extLst>
              <a:ext uri="{FF2B5EF4-FFF2-40B4-BE49-F238E27FC236}">
                <a16:creationId xmlns:a16="http://schemas.microsoft.com/office/drawing/2014/main" id="{E7B0552C-F39F-0659-97B9-7099D14A9523}"/>
              </a:ext>
            </a:extLst>
          </p:cNvPr>
          <p:cNvSpPr>
            <a:spLocks noGrp="1"/>
          </p:cNvSpPr>
          <p:nvPr>
            <p:ph idx="1"/>
          </p:nvPr>
        </p:nvSpPr>
        <p:spPr/>
        <p:txBody>
          <a:bodyPr/>
          <a:lstStyle/>
          <a:p>
            <a:r>
              <a:rPr lang="en-US" dirty="0"/>
              <a:t>Two Popular Data processing architectures</a:t>
            </a:r>
          </a:p>
          <a:p>
            <a:r>
              <a:rPr lang="en-US" dirty="0">
                <a:effectLst/>
                <a:latin typeface="Times New Roman" panose="02020603050405020304" pitchFamily="18" charset="0"/>
              </a:rPr>
              <a:t>Application software such as CRM, ERP, SCM, and transaction processing require software that</a:t>
            </a:r>
            <a:br>
              <a:rPr lang="en-US" dirty="0"/>
            </a:br>
            <a:r>
              <a:rPr lang="en-US" dirty="0">
                <a:effectLst/>
                <a:latin typeface="Times New Roman" panose="02020603050405020304" pitchFamily="18" charset="0"/>
              </a:rPr>
              <a:t>can drive performance. Web applications require an architecture that is scalable and flexible. Data</a:t>
            </a:r>
            <a:br>
              <a:rPr lang="en-US" dirty="0"/>
            </a:br>
            <a:r>
              <a:rPr lang="en-US" dirty="0">
                <a:effectLst/>
                <a:latin typeface="Times New Roman" panose="02020603050405020304" pitchFamily="18" charset="0"/>
              </a:rPr>
              <a:t>warehousing requires an infrastructure platform that is robust and scalable.</a:t>
            </a:r>
            <a:endParaRPr lang="en-IN" dirty="0"/>
          </a:p>
        </p:txBody>
      </p:sp>
    </p:spTree>
    <p:extLst>
      <p:ext uri="{BB962C8B-B14F-4D97-AF65-F5344CB8AC3E}">
        <p14:creationId xmlns:p14="http://schemas.microsoft.com/office/powerpoint/2010/main" val="2468301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2720-DCAB-1782-85BF-22C7A5372542}"/>
              </a:ext>
            </a:extLst>
          </p:cNvPr>
          <p:cNvSpPr>
            <a:spLocks noGrp="1"/>
          </p:cNvSpPr>
          <p:nvPr>
            <p:ph type="title"/>
          </p:nvPr>
        </p:nvSpPr>
        <p:spPr/>
        <p:txBody>
          <a:bodyPr/>
          <a:lstStyle/>
          <a:p>
            <a:r>
              <a:rPr lang="en-IN" dirty="0">
                <a:effectLst/>
                <a:latin typeface="Arial" panose="020B0604020202020204" pitchFamily="34" charset="0"/>
              </a:rPr>
              <a:t>Shared-everything architecture</a:t>
            </a:r>
            <a:endParaRPr lang="en-IN" dirty="0"/>
          </a:p>
        </p:txBody>
      </p:sp>
      <p:sp>
        <p:nvSpPr>
          <p:cNvPr id="3" name="Content Placeholder 2">
            <a:extLst>
              <a:ext uri="{FF2B5EF4-FFF2-40B4-BE49-F238E27FC236}">
                <a16:creationId xmlns:a16="http://schemas.microsoft.com/office/drawing/2014/main" id="{57567D8A-B1AF-0A68-71DD-A3CE96192041}"/>
              </a:ext>
            </a:extLst>
          </p:cNvPr>
          <p:cNvSpPr>
            <a:spLocks noGrp="1"/>
          </p:cNvSpPr>
          <p:nvPr>
            <p:ph idx="1"/>
          </p:nvPr>
        </p:nvSpPr>
        <p:spPr/>
        <p:txBody>
          <a:bodyPr/>
          <a:lstStyle/>
          <a:p>
            <a:r>
              <a:rPr lang="en-US" dirty="0">
                <a:effectLst/>
                <a:latin typeface="Times New Roman" panose="02020603050405020304" pitchFamily="18" charset="0"/>
              </a:rPr>
              <a:t>hared-everything architecture refers to system architecture where all resources are shared including</a:t>
            </a:r>
            <a:br>
              <a:rPr lang="en-US" dirty="0"/>
            </a:br>
            <a:r>
              <a:rPr lang="en-US" dirty="0">
                <a:effectLst/>
                <a:latin typeface="Times New Roman" panose="02020603050405020304" pitchFamily="18" charset="0"/>
              </a:rPr>
              <a:t>storage, memory, and the processer</a:t>
            </a:r>
          </a:p>
          <a:p>
            <a:r>
              <a:rPr lang="en-US" dirty="0">
                <a:effectLst/>
                <a:latin typeface="Times New Roman" panose="02020603050405020304" pitchFamily="18" charset="0"/>
              </a:rPr>
              <a:t>The biggest disadvantage of this architecture is the</a:t>
            </a:r>
            <a:br>
              <a:rPr lang="en-US" dirty="0"/>
            </a:br>
            <a:r>
              <a:rPr lang="en-US" dirty="0">
                <a:effectLst/>
                <a:latin typeface="Times New Roman" panose="02020603050405020304" pitchFamily="18" charset="0"/>
              </a:rPr>
              <a:t>limited scalability.</a:t>
            </a:r>
          </a:p>
          <a:p>
            <a:r>
              <a:rPr lang="en-US">
                <a:effectLst/>
                <a:latin typeface="Times New Roman" panose="02020603050405020304" pitchFamily="18" charset="0"/>
              </a:rPr>
              <a:t>Two variations of shared-everything architecture are symmetric multiprocessing</a:t>
            </a:r>
            <a:br>
              <a:rPr lang="en-US"/>
            </a:br>
            <a:r>
              <a:rPr lang="en-US">
                <a:effectLst/>
                <a:latin typeface="Times New Roman" panose="02020603050405020304" pitchFamily="18" charset="0"/>
              </a:rPr>
              <a:t>(SMP) and distributed shared memory (DSM).</a:t>
            </a:r>
            <a:endParaRPr lang="en-IN"/>
          </a:p>
        </p:txBody>
      </p:sp>
    </p:spTree>
    <p:extLst>
      <p:ext uri="{BB962C8B-B14F-4D97-AF65-F5344CB8AC3E}">
        <p14:creationId xmlns:p14="http://schemas.microsoft.com/office/powerpoint/2010/main" val="2129123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Current Analytical Architecture</a:t>
            </a:r>
            <a:endParaRPr lang="en-US" dirty="0"/>
          </a:p>
        </p:txBody>
      </p:sp>
      <p:sp>
        <p:nvSpPr>
          <p:cNvPr id="3" name="Content Placeholder 2"/>
          <p:cNvSpPr>
            <a:spLocks noGrp="1"/>
          </p:cNvSpPr>
          <p:nvPr>
            <p:ph idx="1"/>
          </p:nvPr>
        </p:nvSpPr>
        <p:spPr/>
        <p:txBody>
          <a:bodyPr>
            <a:normAutofit/>
          </a:bodyPr>
          <a:lstStyle/>
          <a:p>
            <a:pPr algn="just"/>
            <a:r>
              <a:rPr lang="en-US" sz="2400" dirty="0"/>
              <a:t>Data Science projects need workspaces that are purpose-built for experimenting with data, with flexible and agile data architectures. </a:t>
            </a:r>
          </a:p>
          <a:p>
            <a:pPr algn="just"/>
            <a:r>
              <a:rPr lang="en-US" sz="2400" dirty="0"/>
              <a:t>Most organizations still have data warehouses that provide excellent support for traditional reporting and simple data analysis activities but unfortunately have a more difficult time supporting more robust analyses.</a:t>
            </a:r>
          </a:p>
        </p:txBody>
      </p:sp>
    </p:spTree>
    <p:extLst>
      <p:ext uri="{BB962C8B-B14F-4D97-AF65-F5344CB8AC3E}">
        <p14:creationId xmlns:p14="http://schemas.microsoft.com/office/powerpoint/2010/main" val="1460236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3370" y="320358"/>
            <a:ext cx="3670030" cy="380682"/>
          </a:xfrm>
        </p:spPr>
        <p:txBody>
          <a:bodyPr>
            <a:noAutofit/>
          </a:bodyPr>
          <a:lstStyle/>
          <a:p>
            <a:r>
              <a:rPr lang="en-US" sz="2000" b="1" dirty="0"/>
              <a:t>Typical Analytic Architecture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40" y="1015022"/>
            <a:ext cx="9174766" cy="5233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965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0358"/>
            <a:ext cx="10972800" cy="456882"/>
          </a:xfrm>
        </p:spPr>
        <p:txBody>
          <a:bodyPr>
            <a:normAutofit fontScale="90000"/>
          </a:bodyPr>
          <a:lstStyle/>
          <a:p>
            <a:r>
              <a:rPr lang="en-US" b="1" dirty="0"/>
              <a:t>Analytic Architecture</a:t>
            </a:r>
            <a:endParaRPr lang="en-US" dirty="0"/>
          </a:p>
        </p:txBody>
      </p:sp>
      <p:sp>
        <p:nvSpPr>
          <p:cNvPr id="3" name="Content Placeholder 2"/>
          <p:cNvSpPr>
            <a:spLocks noGrp="1"/>
          </p:cNvSpPr>
          <p:nvPr>
            <p:ph idx="1"/>
          </p:nvPr>
        </p:nvSpPr>
        <p:spPr>
          <a:xfrm>
            <a:off x="548640" y="1234441"/>
            <a:ext cx="10972800" cy="4480559"/>
          </a:xfrm>
        </p:spPr>
        <p:txBody>
          <a:bodyPr>
            <a:noAutofit/>
          </a:bodyPr>
          <a:lstStyle/>
          <a:p>
            <a:pPr marL="0" indent="0" algn="just">
              <a:buNone/>
            </a:pPr>
            <a:r>
              <a:rPr lang="en-US" sz="1800" b="1" dirty="0"/>
              <a:t>Step 1. </a:t>
            </a:r>
          </a:p>
          <a:p>
            <a:pPr algn="just"/>
            <a:r>
              <a:rPr lang="en-US" sz="1800" dirty="0"/>
              <a:t>For data sources to be loaded into the data warehouse, data needs to be well understood, structured, and normalized with the appropriate data type definitions. </a:t>
            </a:r>
          </a:p>
          <a:p>
            <a:pPr algn="just"/>
            <a:r>
              <a:rPr lang="en-US" sz="1800" dirty="0"/>
              <a:t>Although this kind of  centralization enables security, backup, and failover of highly critical data, it also means that data  typically must go through significant preprocessing and checkpoints before it can enter this sort  of controlled environment, which does not lend itself to data exploration and iterative analytics.</a:t>
            </a:r>
          </a:p>
          <a:p>
            <a:pPr marL="0" indent="0" algn="just">
              <a:buNone/>
            </a:pPr>
            <a:r>
              <a:rPr lang="en-US" sz="1800" b="1" dirty="0"/>
              <a:t>Step 2. </a:t>
            </a:r>
          </a:p>
          <a:p>
            <a:pPr algn="just"/>
            <a:r>
              <a:rPr lang="en-US" sz="1800" dirty="0"/>
              <a:t>As a result of this level of control on the EDW, additional local systems may emerge in the form of  departmental warehouses and local data marts that business users create to accommodate their need for flexible analysis. </a:t>
            </a:r>
          </a:p>
          <a:p>
            <a:pPr algn="just"/>
            <a:r>
              <a:rPr lang="en-US" sz="1800" dirty="0"/>
              <a:t>These local data marts may not have the same constraints for security and structure as the main EDW and allow users to do some level of more in-depth analysis. </a:t>
            </a:r>
          </a:p>
          <a:p>
            <a:pPr algn="just"/>
            <a:r>
              <a:rPr lang="en-US" sz="1800" dirty="0"/>
              <a:t>However, these one-off systems reside in isolation, often are not synchronized or integrated with other data stores, and may not be backed up.</a:t>
            </a:r>
          </a:p>
          <a:p>
            <a:pPr marL="0" indent="0" algn="just">
              <a:buNone/>
            </a:pPr>
            <a:endParaRPr lang="en-US" sz="1800" dirty="0"/>
          </a:p>
        </p:txBody>
      </p:sp>
    </p:spTree>
    <p:extLst>
      <p:ext uri="{BB962C8B-B14F-4D97-AF65-F5344CB8AC3E}">
        <p14:creationId xmlns:p14="http://schemas.microsoft.com/office/powerpoint/2010/main" val="815570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56882"/>
          </a:xfrm>
        </p:spPr>
        <p:txBody>
          <a:bodyPr>
            <a:normAutofit fontScale="90000"/>
          </a:bodyPr>
          <a:lstStyle/>
          <a:p>
            <a:r>
              <a:rPr lang="en-US" b="1" dirty="0"/>
              <a:t>Analytic Architecture</a:t>
            </a:r>
            <a:endParaRPr lang="en-US" dirty="0"/>
          </a:p>
        </p:txBody>
      </p:sp>
      <p:sp>
        <p:nvSpPr>
          <p:cNvPr id="3" name="Content Placeholder 2"/>
          <p:cNvSpPr>
            <a:spLocks noGrp="1"/>
          </p:cNvSpPr>
          <p:nvPr>
            <p:ph idx="1"/>
          </p:nvPr>
        </p:nvSpPr>
        <p:spPr>
          <a:xfrm>
            <a:off x="609600" y="914401"/>
            <a:ext cx="10972800" cy="5836919"/>
          </a:xfrm>
        </p:spPr>
        <p:txBody>
          <a:bodyPr>
            <a:noAutofit/>
          </a:bodyPr>
          <a:lstStyle/>
          <a:p>
            <a:pPr marL="0" indent="0" algn="just">
              <a:buNone/>
            </a:pPr>
            <a:r>
              <a:rPr lang="en-US" sz="1800" b="1" dirty="0"/>
              <a:t>Step 3. </a:t>
            </a:r>
          </a:p>
          <a:p>
            <a:pPr algn="just"/>
            <a:r>
              <a:rPr lang="en-US" sz="1800" dirty="0"/>
              <a:t>Once in the data warehouse, data is read by additional applications across the enterprise for </a:t>
            </a:r>
            <a:r>
              <a:rPr lang="en-US" sz="1800" dirty="0" err="1"/>
              <a:t>Bl</a:t>
            </a:r>
            <a:r>
              <a:rPr lang="en-US" sz="1800" dirty="0"/>
              <a:t> and reporting purposes. </a:t>
            </a:r>
          </a:p>
          <a:p>
            <a:pPr algn="just"/>
            <a:r>
              <a:rPr lang="en-US" sz="1800" dirty="0"/>
              <a:t>These are high-priority operational processes getting critical data feeds from the data warehouses and repositories.</a:t>
            </a:r>
            <a:endParaRPr lang="en-US" sz="1800" b="1" dirty="0"/>
          </a:p>
          <a:p>
            <a:pPr marL="0" indent="0" algn="just">
              <a:buNone/>
            </a:pPr>
            <a:r>
              <a:rPr lang="en-US" sz="1800" b="1" dirty="0"/>
              <a:t>Step 4. </a:t>
            </a:r>
          </a:p>
          <a:p>
            <a:pPr algn="just"/>
            <a:r>
              <a:rPr lang="en-US" sz="1800" dirty="0"/>
              <a:t>At the end of this workflow, analysts get data provisioned for their downstream analytics.</a:t>
            </a:r>
          </a:p>
          <a:p>
            <a:pPr algn="just"/>
            <a:r>
              <a:rPr lang="en-US" sz="1800" dirty="0"/>
              <a:t>Because users generally are not allowed to run custom or intensive analytics on production databases, analysts create data extracts from the EDW to analyze data offline in R or other local analytical tools. </a:t>
            </a:r>
          </a:p>
          <a:p>
            <a:pPr algn="just"/>
            <a:r>
              <a:rPr lang="en-US" sz="1800" dirty="0"/>
              <a:t>Many times these tools are limited to in-memory analytics on desktops analyzing samples of data, rather than the entire population of a dataset. </a:t>
            </a:r>
          </a:p>
          <a:p>
            <a:pPr algn="just"/>
            <a:r>
              <a:rPr lang="en-US" sz="1800" dirty="0"/>
              <a:t>Because these analyses are based on data extracts, they reside in a separate location, and the results of the analysis-and any insights on the quality of the data or anomalies-rarely are fed back into the main data repository.</a:t>
            </a:r>
          </a:p>
          <a:p>
            <a:pPr marL="0" indent="0" algn="just">
              <a:buNone/>
            </a:pPr>
            <a:r>
              <a:rPr lang="en-US" sz="1800" dirty="0"/>
              <a:t>The typical data architectures just described are designed for storing and processing mission-critical data, supporting enterprise applications, and enabling corporate reporting activities. </a:t>
            </a:r>
          </a:p>
          <a:p>
            <a:pPr marL="0" indent="0" algn="just">
              <a:buNone/>
            </a:pPr>
            <a:r>
              <a:rPr lang="en-US" sz="1800" dirty="0"/>
              <a:t>Although reports and dashboards are still important for organizations, most traditional data architectures inhibit data exploration and more sophisticated analysis. </a:t>
            </a:r>
          </a:p>
          <a:p>
            <a:pPr algn="just"/>
            <a:endParaRPr lang="en-US" sz="1800" dirty="0"/>
          </a:p>
        </p:txBody>
      </p:sp>
    </p:spTree>
    <p:extLst>
      <p:ext uri="{BB962C8B-B14F-4D97-AF65-F5344CB8AC3E}">
        <p14:creationId xmlns:p14="http://schemas.microsoft.com/office/powerpoint/2010/main" val="602596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29322"/>
          </a:xfrm>
        </p:spPr>
        <p:txBody>
          <a:bodyPr>
            <a:noAutofit/>
          </a:bodyPr>
          <a:lstStyle/>
          <a:p>
            <a:r>
              <a:rPr lang="en-US" sz="3200" dirty="0"/>
              <a:t>Traditional Data Architecture Implications for Data Scientists</a:t>
            </a:r>
          </a:p>
        </p:txBody>
      </p:sp>
      <p:sp>
        <p:nvSpPr>
          <p:cNvPr id="3" name="Content Placeholder 2"/>
          <p:cNvSpPr>
            <a:spLocks noGrp="1"/>
          </p:cNvSpPr>
          <p:nvPr>
            <p:ph idx="1"/>
          </p:nvPr>
        </p:nvSpPr>
        <p:spPr>
          <a:xfrm>
            <a:off x="609600" y="1280161"/>
            <a:ext cx="10972800" cy="4846004"/>
          </a:xfrm>
        </p:spPr>
        <p:txBody>
          <a:bodyPr>
            <a:normAutofit/>
          </a:bodyPr>
          <a:lstStyle/>
          <a:p>
            <a:pPr algn="just"/>
            <a:r>
              <a:rPr lang="en-US" sz="1800" dirty="0"/>
              <a:t>High-value data is hard to reach and leverage, and predictive analytics and data mining activities are last in line for data. Because the EDWs are designed for central data management and reporting, those wanting data for </a:t>
            </a:r>
            <a:r>
              <a:rPr lang="en-US" sz="1800" b="1" dirty="0"/>
              <a:t>analysis are generally prioritized after operational processes</a:t>
            </a:r>
            <a:r>
              <a:rPr lang="en-US" sz="1800" dirty="0"/>
              <a:t>.</a:t>
            </a:r>
          </a:p>
          <a:p>
            <a:pPr algn="just"/>
            <a:r>
              <a:rPr lang="en-US" sz="1800" dirty="0"/>
              <a:t>Data moves in batches from EDW to local analytical tools. This workflow means that </a:t>
            </a:r>
            <a:r>
              <a:rPr lang="en-US" sz="1800" b="1" dirty="0"/>
              <a:t>data scientists are limited to performing in-memory analytics</a:t>
            </a:r>
            <a:r>
              <a:rPr lang="en-US" sz="1800" dirty="0"/>
              <a:t> (such as with R, SAS, SPSS, or Excel), which will restrict the size of the data sets they can use. As such, analysis may be subject to constraints of sampling, which can skew model accuracy.</a:t>
            </a:r>
          </a:p>
          <a:p>
            <a:pPr algn="just"/>
            <a:r>
              <a:rPr lang="en-US" sz="1800" b="1" dirty="0"/>
              <a:t>Data Science projects will remain isolated and ad hoc, rather than centrally managed</a:t>
            </a:r>
            <a:r>
              <a:rPr lang="en-US" sz="1800" dirty="0"/>
              <a:t>. The implication of this isolation is that the organization can never harness the power of advanced analytics in a scalable way, and Data Science projects will exist as nonstandard initiatives, which are frequently not aligned with corporate business goals or strategy.</a:t>
            </a:r>
          </a:p>
          <a:p>
            <a:pPr marL="0" indent="0">
              <a:buNone/>
            </a:pPr>
            <a:r>
              <a:rPr lang="en-US" sz="1800" dirty="0"/>
              <a:t>All these symptoms of the traditional data architecture result in a slow "time-to-insight" and lower business impact than could be achieved if the data were more readily accessible and supported by an environment that promoted advanced analytics.</a:t>
            </a:r>
          </a:p>
          <a:p>
            <a:pPr marL="0" indent="0">
              <a:buNone/>
            </a:pPr>
            <a:r>
              <a:rPr lang="en-US" sz="1800" dirty="0"/>
              <a:t>one solution to this problem is to introduce analytic sandboxes to enable data scientists to perform advanced analytics in a controlled and sanctioned way.</a:t>
            </a:r>
          </a:p>
        </p:txBody>
      </p:sp>
    </p:spTree>
    <p:extLst>
      <p:ext uri="{BB962C8B-B14F-4D97-AF65-F5344CB8AC3E}">
        <p14:creationId xmlns:p14="http://schemas.microsoft.com/office/powerpoint/2010/main" val="3204081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Drivers of Big Data</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a:t>The data now comes from multiple sources, such as these:</a:t>
            </a:r>
          </a:p>
          <a:p>
            <a:r>
              <a:rPr lang="en-US" sz="1800" dirty="0"/>
              <a:t>Medical information, such as genomic sequencing and diagnostic imaging</a:t>
            </a:r>
          </a:p>
          <a:p>
            <a:r>
              <a:rPr lang="en-US" sz="1800" dirty="0"/>
              <a:t>Photos and video footage uploaded to the World Wide Web</a:t>
            </a:r>
          </a:p>
          <a:p>
            <a:r>
              <a:rPr lang="en-US" sz="1800" dirty="0"/>
              <a:t>Video surveillance, such as the thousands of video cameras spread across a city</a:t>
            </a:r>
          </a:p>
          <a:p>
            <a:r>
              <a:rPr lang="en-US" sz="1800" dirty="0"/>
              <a:t>Mobile devices, which provide </a:t>
            </a:r>
            <a:r>
              <a:rPr lang="en-US" sz="1800" dirty="0" err="1"/>
              <a:t>geospatiallocation</a:t>
            </a:r>
            <a:r>
              <a:rPr lang="en-US" sz="1800" dirty="0"/>
              <a:t> data of the users, as well as metadata about text messages, phone calls, and application usage on smart phones</a:t>
            </a:r>
          </a:p>
          <a:p>
            <a:r>
              <a:rPr lang="en-US" sz="1800" dirty="0"/>
              <a:t>Smart devices, which provide sensor-based </a:t>
            </a:r>
            <a:r>
              <a:rPr lang="en-US" sz="1800" dirty="0" err="1"/>
              <a:t>collec</a:t>
            </a:r>
            <a:r>
              <a:rPr lang="en-US" sz="1800" dirty="0"/>
              <a:t> </a:t>
            </a:r>
            <a:r>
              <a:rPr lang="en-US" sz="1800" dirty="0" err="1"/>
              <a:t>tion</a:t>
            </a:r>
            <a:r>
              <a:rPr lang="en-US" sz="1800" dirty="0"/>
              <a:t> of information from smart electric grids, smart buildings, and many other public and industry infrastructures</a:t>
            </a:r>
          </a:p>
          <a:p>
            <a:r>
              <a:rPr lang="en-US" sz="1800" dirty="0"/>
              <a:t>Nontraditional IT devices, including the use of radio-frequency identification (RFID) readers, GPS navigation systems, and seismic processing</a:t>
            </a:r>
          </a:p>
        </p:txBody>
      </p:sp>
    </p:spTree>
    <p:extLst>
      <p:ext uri="{BB962C8B-B14F-4D97-AF65-F5344CB8AC3E}">
        <p14:creationId xmlns:p14="http://schemas.microsoft.com/office/powerpoint/2010/main" val="2187148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998"/>
            <a:ext cx="10972800" cy="746442"/>
          </a:xfrm>
        </p:spPr>
        <p:txBody>
          <a:bodyPr>
            <a:normAutofit/>
          </a:bodyPr>
          <a:lstStyle/>
          <a:p>
            <a:r>
              <a:rPr lang="en-US" sz="2800" dirty="0"/>
              <a:t>Data evolution and the rise of Big Data sources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790" y="984884"/>
            <a:ext cx="688111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37"/>
          <p:cNvSpPr txBox="1">
            <a:spLocks noChangeArrowheads="1"/>
          </p:cNvSpPr>
          <p:nvPr/>
        </p:nvSpPr>
        <p:spPr bwMode="auto">
          <a:xfrm>
            <a:off x="9395296" y="1649172"/>
            <a:ext cx="241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sz="2400">
                <a:solidFill>
                  <a:schemeClr val="tx1"/>
                </a:solidFill>
                <a:latin typeface="Times" charset="0"/>
                <a:ea typeface="MS PGothic" pitchFamily="34" charset="-128"/>
              </a:defRPr>
            </a:lvl1pPr>
            <a:lvl2pPr marL="742950" indent="-285750" defTabSz="457200">
              <a:defRPr sz="2400">
                <a:solidFill>
                  <a:schemeClr val="tx1"/>
                </a:solidFill>
                <a:latin typeface="Times" charset="0"/>
                <a:ea typeface="MS PGothic" pitchFamily="34" charset="-128"/>
              </a:defRPr>
            </a:lvl2pPr>
            <a:lvl3pPr marL="1143000" indent="-228600" defTabSz="457200">
              <a:defRPr sz="2400">
                <a:solidFill>
                  <a:schemeClr val="tx1"/>
                </a:solidFill>
                <a:latin typeface="Times" charset="0"/>
                <a:ea typeface="MS PGothic" pitchFamily="34" charset="-128"/>
              </a:defRPr>
            </a:lvl3pPr>
            <a:lvl4pPr marL="1600200" indent="-228600" defTabSz="457200">
              <a:defRPr sz="2400">
                <a:solidFill>
                  <a:schemeClr val="tx1"/>
                </a:solidFill>
                <a:latin typeface="Times" charset="0"/>
                <a:ea typeface="MS PGothic" pitchFamily="34" charset="-128"/>
              </a:defRPr>
            </a:lvl4pPr>
            <a:lvl5pPr marL="2057400" indent="-228600" defTabSz="457200">
              <a:defRPr sz="2400">
                <a:solidFill>
                  <a:schemeClr val="tx1"/>
                </a:solidFill>
                <a:latin typeface="Times"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US" sz="1800" dirty="0">
                <a:solidFill>
                  <a:srgbClr val="000000"/>
                </a:solidFill>
                <a:latin typeface="Calibri" pitchFamily="34" charset="0"/>
              </a:rPr>
              <a:t>1 Zettabyte = 1000EB</a:t>
            </a:r>
          </a:p>
        </p:txBody>
      </p:sp>
      <p:sp>
        <p:nvSpPr>
          <p:cNvPr id="6" name="TextBox 37"/>
          <p:cNvSpPr txBox="1">
            <a:spLocks noChangeArrowheads="1"/>
          </p:cNvSpPr>
          <p:nvPr/>
        </p:nvSpPr>
        <p:spPr bwMode="auto">
          <a:xfrm>
            <a:off x="9776296" y="2224720"/>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Times" charset="0"/>
                <a:ea typeface="MS PGothic" pitchFamily="34" charset="-128"/>
              </a:defRPr>
            </a:lvl1pPr>
            <a:lvl2pPr marL="742950" indent="-285750" defTabSz="457200">
              <a:defRPr sz="2400">
                <a:solidFill>
                  <a:schemeClr val="tx1"/>
                </a:solidFill>
                <a:latin typeface="Times" charset="0"/>
                <a:ea typeface="MS PGothic" pitchFamily="34" charset="-128"/>
              </a:defRPr>
            </a:lvl2pPr>
            <a:lvl3pPr marL="1143000" indent="-228600" defTabSz="457200">
              <a:defRPr sz="2400">
                <a:solidFill>
                  <a:schemeClr val="tx1"/>
                </a:solidFill>
                <a:latin typeface="Times" charset="0"/>
                <a:ea typeface="MS PGothic" pitchFamily="34" charset="-128"/>
              </a:defRPr>
            </a:lvl3pPr>
            <a:lvl4pPr marL="1600200" indent="-228600" defTabSz="457200">
              <a:defRPr sz="2400">
                <a:solidFill>
                  <a:schemeClr val="tx1"/>
                </a:solidFill>
                <a:latin typeface="Times" charset="0"/>
                <a:ea typeface="MS PGothic" pitchFamily="34" charset="-128"/>
              </a:defRPr>
            </a:lvl4pPr>
            <a:lvl5pPr marL="2057400" indent="-228600" defTabSz="457200">
              <a:defRPr sz="2400">
                <a:solidFill>
                  <a:schemeClr val="tx1"/>
                </a:solidFill>
                <a:latin typeface="Times"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r>
              <a:rPr lang="en-US" sz="1800" dirty="0">
                <a:solidFill>
                  <a:srgbClr val="000000"/>
                </a:solidFill>
                <a:latin typeface="Calibri" pitchFamily="34" charset="0"/>
              </a:rPr>
              <a:t>2015s</a:t>
            </a:r>
          </a:p>
        </p:txBody>
      </p:sp>
      <p:sp>
        <p:nvSpPr>
          <p:cNvPr id="4" name="Rectangle 3"/>
          <p:cNvSpPr/>
          <p:nvPr/>
        </p:nvSpPr>
        <p:spPr>
          <a:xfrm>
            <a:off x="441960" y="5564385"/>
            <a:ext cx="11155680" cy="923330"/>
          </a:xfrm>
          <a:prstGeom prst="rect">
            <a:avLst/>
          </a:prstGeom>
        </p:spPr>
        <p:txBody>
          <a:bodyPr wrap="square">
            <a:spAutoFit/>
          </a:bodyPr>
          <a:lstStyle/>
          <a:p>
            <a:pPr marL="285750" indent="-285750">
              <a:buFont typeface="Arial" panose="020B0604020202020204" pitchFamily="34" charset="0"/>
              <a:buChar char="•"/>
            </a:pPr>
            <a:r>
              <a:rPr lang="en-US" dirty="0"/>
              <a:t>The Big Data trend is generating an enormous amount of information from many new sources. </a:t>
            </a:r>
          </a:p>
          <a:p>
            <a:pPr marL="285750" indent="-285750">
              <a:buFont typeface="Arial" panose="020B0604020202020204" pitchFamily="34" charset="0"/>
              <a:buChar char="•"/>
            </a:pPr>
            <a:r>
              <a:rPr lang="en-US" dirty="0"/>
              <a:t>This data deluge requires advanced analytics and new market players to take advantage of these opportunities and new market dynamics</a:t>
            </a:r>
          </a:p>
        </p:txBody>
      </p:sp>
    </p:spTree>
    <p:extLst>
      <p:ext uri="{BB962C8B-B14F-4D97-AF65-F5344CB8AC3E}">
        <p14:creationId xmlns:p14="http://schemas.microsoft.com/office/powerpoint/2010/main" val="1312947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78802"/>
          </a:xfrm>
        </p:spPr>
        <p:txBody>
          <a:bodyPr>
            <a:noAutofit/>
          </a:bodyPr>
          <a:lstStyle/>
          <a:p>
            <a:r>
              <a:rPr lang="en-US" sz="3200" dirty="0"/>
              <a:t>Emerging Big Data Ecosystem and a New Approach to Analytics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574" y="916304"/>
            <a:ext cx="9662906" cy="488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10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lstStyle/>
          <a:p>
            <a:r>
              <a:rPr lang="en-US" dirty="0"/>
              <a:t>Modern technologies such as artificial intelligence, machine learning, big data, data science, deep learning and more. </a:t>
            </a:r>
          </a:p>
          <a:p>
            <a:r>
              <a:rPr lang="en-US" dirty="0"/>
              <a:t>While they are all closely interconnected, each has a distinct purpose and functionality.</a:t>
            </a:r>
          </a:p>
        </p:txBody>
      </p:sp>
    </p:spTree>
    <p:extLst>
      <p:ext uri="{BB962C8B-B14F-4D97-AF65-F5344CB8AC3E}">
        <p14:creationId xmlns:p14="http://schemas.microsoft.com/office/powerpoint/2010/main" val="3917434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r>
              <a:rPr lang="en-US" sz="2400" dirty="0"/>
              <a:t>Organizations and data collectors are realizing that the data they can gather from individuals contains essential value and, as a result, a new economy is emerging. </a:t>
            </a:r>
          </a:p>
          <a:p>
            <a:pPr algn="just"/>
            <a:r>
              <a:rPr lang="en-US" sz="2400" dirty="0"/>
              <a:t>As this new digital economy continues to evolve, the market sees the introduction of data vendors and data cleaners that use crowdsourcing (such as Mechanical Turk and </a:t>
            </a:r>
            <a:r>
              <a:rPr lang="en-US" sz="2400" dirty="0" err="1"/>
              <a:t>GalaxyZoo</a:t>
            </a:r>
            <a:r>
              <a:rPr lang="en-US" sz="2400" dirty="0"/>
              <a:t>) to test the outcomes of machine learning techniques. </a:t>
            </a:r>
          </a:p>
          <a:p>
            <a:pPr algn="just"/>
            <a:r>
              <a:rPr lang="en-US" sz="2400" dirty="0"/>
              <a:t>Other vendors offer added value by repackaging open source tools in a simpler way and bringing the tools to market.</a:t>
            </a:r>
          </a:p>
          <a:p>
            <a:pPr algn="just"/>
            <a:r>
              <a:rPr lang="en-US" sz="2400" dirty="0"/>
              <a:t>Vendors such as Cloudera, Hortonworks, and Pivotal have provided this value-add for the open source framework Hadoop.</a:t>
            </a:r>
          </a:p>
        </p:txBody>
      </p:sp>
    </p:spTree>
    <p:extLst>
      <p:ext uri="{BB962C8B-B14F-4D97-AF65-F5344CB8AC3E}">
        <p14:creationId xmlns:p14="http://schemas.microsoft.com/office/powerpoint/2010/main" val="242233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24522"/>
          </a:xfrm>
        </p:spPr>
        <p:txBody>
          <a:bodyPr>
            <a:noAutofit/>
          </a:bodyPr>
          <a:lstStyle/>
          <a:p>
            <a:r>
              <a:rPr lang="en-US" sz="3200" dirty="0"/>
              <a:t>Players within this interconnected web</a:t>
            </a:r>
          </a:p>
        </p:txBody>
      </p:sp>
      <p:sp>
        <p:nvSpPr>
          <p:cNvPr id="3" name="Content Placeholder 2"/>
          <p:cNvSpPr>
            <a:spLocks noGrp="1"/>
          </p:cNvSpPr>
          <p:nvPr>
            <p:ph idx="1"/>
          </p:nvPr>
        </p:nvSpPr>
        <p:spPr>
          <a:xfrm>
            <a:off x="609600" y="1127761"/>
            <a:ext cx="10972800" cy="4998404"/>
          </a:xfrm>
        </p:spPr>
        <p:txBody>
          <a:bodyPr>
            <a:normAutofit/>
          </a:bodyPr>
          <a:lstStyle/>
          <a:p>
            <a:pPr marL="0" indent="0">
              <a:buNone/>
            </a:pPr>
            <a:r>
              <a:rPr lang="en-US" sz="2800" dirty="0"/>
              <a:t>The new ecosystem takes shape, there are four main groups of players within this interconnected web.</a:t>
            </a:r>
          </a:p>
          <a:p>
            <a:r>
              <a:rPr lang="en-US" sz="2800" dirty="0"/>
              <a:t>Data devices</a:t>
            </a:r>
          </a:p>
          <a:p>
            <a:r>
              <a:rPr lang="en-US" sz="2800" dirty="0"/>
              <a:t>Data collectors</a:t>
            </a:r>
          </a:p>
          <a:p>
            <a:r>
              <a:rPr lang="en-US" sz="2800" dirty="0"/>
              <a:t>Data aggregators</a:t>
            </a:r>
          </a:p>
          <a:p>
            <a:r>
              <a:rPr lang="en-US" sz="2800" dirty="0"/>
              <a:t>Data users and buyers</a:t>
            </a:r>
          </a:p>
        </p:txBody>
      </p:sp>
    </p:spTree>
    <p:extLst>
      <p:ext uri="{BB962C8B-B14F-4D97-AF65-F5344CB8AC3E}">
        <p14:creationId xmlns:p14="http://schemas.microsoft.com/office/powerpoint/2010/main" val="3961099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183198"/>
            <a:ext cx="10972800" cy="487362"/>
          </a:xfrm>
        </p:spPr>
        <p:txBody>
          <a:bodyPr>
            <a:normAutofit fontScale="90000"/>
          </a:bodyPr>
          <a:lstStyle/>
          <a:p>
            <a:r>
              <a:rPr lang="en-US" b="1" dirty="0"/>
              <a:t>Key Roles for the New Big Data Ecosystem</a:t>
            </a:r>
            <a:endParaRPr lang="en-US" dirty="0"/>
          </a:p>
        </p:txBody>
      </p:sp>
      <p:sp>
        <p:nvSpPr>
          <p:cNvPr id="3" name="Content Placeholder 2"/>
          <p:cNvSpPr>
            <a:spLocks noGrp="1"/>
          </p:cNvSpPr>
          <p:nvPr>
            <p:ph idx="1"/>
          </p:nvPr>
        </p:nvSpPr>
        <p:spPr>
          <a:xfrm>
            <a:off x="609600" y="792481"/>
            <a:ext cx="11003280" cy="899159"/>
          </a:xfrm>
        </p:spPr>
        <p:txBody>
          <a:bodyPr>
            <a:normAutofit/>
          </a:bodyPr>
          <a:lstStyle/>
          <a:p>
            <a:r>
              <a:rPr lang="en-US" sz="1600" dirty="0"/>
              <a:t>The context of the Big Data ecosystem , new players have emerged to curate, store, produce, clean, and transact data. </a:t>
            </a:r>
          </a:p>
          <a:p>
            <a:r>
              <a:rPr lang="en-US" sz="1600" dirty="0"/>
              <a:t>In addition, the need for applying more advanced analytical techniques to increasingly complex business problems has driven the emergence of new roles, new technology platforms, and new analytical methods.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29" y="2629103"/>
            <a:ext cx="4577821" cy="3267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45886" y="6156960"/>
            <a:ext cx="3097899" cy="307777"/>
          </a:xfrm>
          <a:prstGeom prst="rect">
            <a:avLst/>
          </a:prstGeom>
        </p:spPr>
        <p:txBody>
          <a:bodyPr wrap="none">
            <a:spAutoFit/>
          </a:bodyPr>
          <a:lstStyle/>
          <a:p>
            <a:r>
              <a:rPr lang="en-US" sz="1400" dirty="0"/>
              <a:t>Key roles of the new Big Data ecosystem</a:t>
            </a:r>
          </a:p>
        </p:txBody>
      </p:sp>
      <p:sp>
        <p:nvSpPr>
          <p:cNvPr id="5" name="Rectangle 4"/>
          <p:cNvSpPr/>
          <p:nvPr/>
        </p:nvSpPr>
        <p:spPr>
          <a:xfrm>
            <a:off x="5867400" y="2136577"/>
            <a:ext cx="6096000" cy="1703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lgn="just">
              <a:buFont typeface="Arial" panose="020B0604020202020204" pitchFamily="34" charset="0"/>
              <a:buChar char="•"/>
            </a:pPr>
            <a:r>
              <a:rPr lang="en-US" sz="1200" dirty="0"/>
              <a:t>Is technically savvy, with strong analytical skills.</a:t>
            </a:r>
          </a:p>
          <a:p>
            <a:pPr marL="171450" indent="-171450" algn="just">
              <a:buFont typeface="Arial" panose="020B0604020202020204" pitchFamily="34" charset="0"/>
              <a:buChar char="•"/>
            </a:pPr>
            <a:r>
              <a:rPr lang="en-US" sz="1200" dirty="0"/>
              <a:t>Members possess a combination of skills to handle raw, unstructured data and to apply complex analytical techniques at massive scales. </a:t>
            </a:r>
          </a:p>
          <a:p>
            <a:pPr marL="171450" indent="-171450" algn="just">
              <a:buFont typeface="Arial" panose="020B0604020202020204" pitchFamily="34" charset="0"/>
              <a:buChar char="•"/>
            </a:pPr>
            <a:r>
              <a:rPr lang="en-US" sz="1200" dirty="0"/>
              <a:t>This group has advanced training in quantitative disciplines, such as mathematics, statistics, and machine learning. </a:t>
            </a:r>
          </a:p>
          <a:p>
            <a:pPr marL="171450" indent="-171450" algn="just">
              <a:buFont typeface="Arial" panose="020B0604020202020204" pitchFamily="34" charset="0"/>
              <a:buChar char="•"/>
            </a:pPr>
            <a:r>
              <a:rPr lang="en-US" sz="1200" dirty="0"/>
              <a:t>To do their jobs, members need access to a robust analytic sandbox or workspace where they can perform large-scale analytical data experiments.</a:t>
            </a:r>
          </a:p>
          <a:p>
            <a:pPr marL="171450" indent="-171450" algn="just">
              <a:buFont typeface="Arial" panose="020B0604020202020204" pitchFamily="34" charset="0"/>
              <a:buChar char="•"/>
            </a:pPr>
            <a:r>
              <a:rPr lang="en-US" sz="1200" dirty="0"/>
              <a:t> Examples of current professions fitting into this group include statisticians, economists, mathematicians, and the new role of the Data Scientist.</a:t>
            </a:r>
          </a:p>
        </p:txBody>
      </p:sp>
      <p:sp>
        <p:nvSpPr>
          <p:cNvPr id="7" name="Right Arrow 6"/>
          <p:cNvSpPr/>
          <p:nvPr/>
        </p:nvSpPr>
        <p:spPr>
          <a:xfrm flipH="1">
            <a:off x="4785360" y="3450075"/>
            <a:ext cx="1082040" cy="28086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67400" y="3916679"/>
            <a:ext cx="6096000" cy="12039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lgn="just">
              <a:buFont typeface="Arial" panose="020B0604020202020204" pitchFamily="34" charset="0"/>
              <a:buChar char="•"/>
            </a:pPr>
            <a:r>
              <a:rPr lang="en-US" sz="1200" dirty="0"/>
              <a:t>Less technical depth but has a basic knowledge of statistics or machine learning and can define key questions that can be answered using advanced analytics.</a:t>
            </a:r>
          </a:p>
          <a:p>
            <a:pPr marL="171450" indent="-171450" algn="just">
              <a:buFont typeface="Arial" panose="020B0604020202020204" pitchFamily="34" charset="0"/>
              <a:buChar char="•"/>
            </a:pPr>
            <a:r>
              <a:rPr lang="en-US" sz="1200" dirty="0"/>
              <a:t>These people tend to have a base knowledge of working with data, or an appreciation for some of the work being performed by data scientists and others with deep analytical talent.</a:t>
            </a:r>
          </a:p>
          <a:p>
            <a:pPr marL="171450" indent="-171450" algn="just">
              <a:buFont typeface="Arial" panose="020B0604020202020204" pitchFamily="34" charset="0"/>
              <a:buChar char="•"/>
            </a:pPr>
            <a:r>
              <a:rPr lang="en-US" sz="1200" dirty="0"/>
              <a:t> Examples of data savvy professionals include financial analysts, market research analysts, life scientists, operations managers, and business and functional managers.</a:t>
            </a:r>
          </a:p>
        </p:txBody>
      </p:sp>
      <p:sp>
        <p:nvSpPr>
          <p:cNvPr id="10" name="Right Arrow 9"/>
          <p:cNvSpPr/>
          <p:nvPr/>
        </p:nvSpPr>
        <p:spPr>
          <a:xfrm flipH="1">
            <a:off x="4653151" y="4404358"/>
            <a:ext cx="1214249" cy="36576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5867400" y="5242560"/>
            <a:ext cx="60960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lgn="just">
              <a:buFont typeface="Arial" panose="020B0604020202020204" pitchFamily="34" charset="0"/>
              <a:buChar char="•"/>
            </a:pPr>
            <a:r>
              <a:rPr lang="en-US" sz="1200" dirty="0"/>
              <a:t>This group represents people providing technical expertise to support analytical projects, such as provisioning and administrating analytical sandboxes, and managing large-scale data architectures that enable widespread analytics within companies and other organizations.</a:t>
            </a:r>
          </a:p>
          <a:p>
            <a:pPr marL="171450" indent="-171450" algn="just">
              <a:buFont typeface="Arial" panose="020B0604020202020204" pitchFamily="34" charset="0"/>
              <a:buChar char="•"/>
            </a:pPr>
            <a:r>
              <a:rPr lang="en-US" sz="1200" dirty="0"/>
              <a:t>This role requires skills related to computer engineering, programming, and database administration.</a:t>
            </a:r>
          </a:p>
        </p:txBody>
      </p:sp>
      <p:sp>
        <p:nvSpPr>
          <p:cNvPr id="11" name="Right Arrow 10"/>
          <p:cNvSpPr/>
          <p:nvPr/>
        </p:nvSpPr>
        <p:spPr>
          <a:xfrm flipH="1" flipV="1">
            <a:off x="3437105" y="5385058"/>
            <a:ext cx="2432093" cy="3131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4330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1800" dirty="0"/>
              <a:t>Three recurring sets of activities that data scientists perform:</a:t>
            </a:r>
          </a:p>
          <a:p>
            <a:r>
              <a:rPr lang="en-US" sz="1800" dirty="0"/>
              <a:t>Reframe business challenges as analytics challenges. Specifically, this is a skill to diagnose business problems, consider the core of a given problem, and determine which kinds of candidate analytical methods can be applied to solve it. </a:t>
            </a:r>
          </a:p>
          <a:p>
            <a:r>
              <a:rPr lang="en-US" sz="1800" dirty="0"/>
              <a:t>Design, implement, and deploy statistical models and data mining techniques on Big Data. This set of activities is mainly what people think about when they consider the role of the Data Scientist namely, applying complex or advanced analytical methods to a variety of business problems using data.</a:t>
            </a:r>
          </a:p>
          <a:p>
            <a:r>
              <a:rPr lang="en-US" sz="1800" dirty="0"/>
              <a:t>Develop insights that lead to actionable recommendations. It is critical to note that applying advanced methods to data problems does not necessarily drive new business value. Instead, it is important to learn how to draw insights out of the data and communicate them effectively.</a:t>
            </a:r>
          </a:p>
        </p:txBody>
      </p:sp>
    </p:spTree>
    <p:extLst>
      <p:ext uri="{BB962C8B-B14F-4D97-AF65-F5344CB8AC3E}">
        <p14:creationId xmlns:p14="http://schemas.microsoft.com/office/powerpoint/2010/main" val="983465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Scientists skills and behavioral characteristics</a:t>
            </a:r>
          </a:p>
        </p:txBody>
      </p:sp>
      <p:sp>
        <p:nvSpPr>
          <p:cNvPr id="3" name="Content Placeholder 2"/>
          <p:cNvSpPr>
            <a:spLocks noGrp="1"/>
          </p:cNvSpPr>
          <p:nvPr>
            <p:ph idx="1"/>
          </p:nvPr>
        </p:nvSpPr>
        <p:spPr>
          <a:xfrm>
            <a:off x="5044440" y="1493522"/>
            <a:ext cx="6797040" cy="3603396"/>
          </a:xfrm>
        </p:spPr>
        <p:txBody>
          <a:bodyPr>
            <a:noAutofit/>
          </a:bodyPr>
          <a:lstStyle/>
          <a:p>
            <a:pPr algn="just"/>
            <a:r>
              <a:rPr lang="en-US" sz="1800" dirty="0"/>
              <a:t> Quantitative skill: such as mathematics or statistics</a:t>
            </a:r>
          </a:p>
          <a:p>
            <a:pPr algn="just"/>
            <a:r>
              <a:rPr lang="en-US" sz="1800" dirty="0"/>
              <a:t>Technical aptitude: namely, software engineering, machine learning, and programming skills</a:t>
            </a:r>
          </a:p>
          <a:p>
            <a:pPr algn="just"/>
            <a:r>
              <a:rPr lang="en-US" sz="1800" dirty="0"/>
              <a:t>Skeptical mind-set and critical thinking: It is important that data scientists can examine their work critically rather than in a one-sided way.</a:t>
            </a:r>
          </a:p>
          <a:p>
            <a:pPr algn="just"/>
            <a:r>
              <a:rPr lang="en-US" sz="1800" dirty="0"/>
              <a:t>Curious and creative: Data scientists are passionate about data and finding creative ways to solve problems and portray information.</a:t>
            </a:r>
          </a:p>
          <a:p>
            <a:pPr algn="just"/>
            <a:r>
              <a:rPr lang="en-US" sz="1800" dirty="0"/>
              <a:t>Communicative and collaborative: Data scientists must be able to articulate the business value in a clear way and collaboratively work with other groups, including project sponsors and key stakeholders.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23" y="1207770"/>
            <a:ext cx="4366456" cy="3729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2960" y="5569357"/>
            <a:ext cx="10728960" cy="646331"/>
          </a:xfrm>
          <a:prstGeom prst="rect">
            <a:avLst/>
          </a:prstGeom>
        </p:spPr>
        <p:txBody>
          <a:bodyPr wrap="square">
            <a:spAutoFit/>
          </a:bodyPr>
          <a:lstStyle/>
          <a:p>
            <a:pPr marL="285750" indent="-285750">
              <a:buFont typeface="Arial" panose="020B0604020202020204" pitchFamily="34" charset="0"/>
              <a:buChar char="•"/>
            </a:pPr>
            <a:r>
              <a:rPr lang="en-US" dirty="0"/>
              <a:t>Data scientists are generally comfortable using this blend of skills to acquire, manage, analyze, and visualize data and tell compelling stories about it. </a:t>
            </a:r>
          </a:p>
        </p:txBody>
      </p:sp>
    </p:spTree>
    <p:extLst>
      <p:ext uri="{BB962C8B-B14F-4D97-AF65-F5344CB8AC3E}">
        <p14:creationId xmlns:p14="http://schemas.microsoft.com/office/powerpoint/2010/main" val="2475906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a:bodyPr>
          <a:lstStyle/>
          <a:p>
            <a:pPr marL="0" indent="0">
              <a:buNone/>
            </a:pPr>
            <a:r>
              <a:rPr lang="en-US" dirty="0"/>
              <a:t>1. What are the three characteristics of Big Data, and what are the main considerations in processing Big Data?</a:t>
            </a:r>
          </a:p>
          <a:p>
            <a:pPr marL="0" indent="0">
              <a:buNone/>
            </a:pPr>
            <a:r>
              <a:rPr lang="en-US" i="1" dirty="0"/>
              <a:t>2 . </a:t>
            </a:r>
            <a:r>
              <a:rPr lang="en-US" dirty="0"/>
              <a:t>What is an analytic sandbox, and why is it important?</a:t>
            </a:r>
          </a:p>
          <a:p>
            <a:pPr marL="0" indent="0">
              <a:buNone/>
            </a:pPr>
            <a:r>
              <a:rPr lang="en-US" dirty="0"/>
              <a:t>3. Explain the differences between </a:t>
            </a:r>
            <a:r>
              <a:rPr lang="en-US" dirty="0" err="1"/>
              <a:t>Bl</a:t>
            </a:r>
            <a:r>
              <a:rPr lang="en-US" dirty="0"/>
              <a:t>  and Data Science.</a:t>
            </a:r>
          </a:p>
          <a:p>
            <a:pPr marL="0" indent="0">
              <a:buNone/>
            </a:pPr>
            <a:r>
              <a:rPr lang="en-US" b="1" dirty="0"/>
              <a:t>4. </a:t>
            </a:r>
            <a:r>
              <a:rPr lang="en-US" dirty="0"/>
              <a:t>Describe the challenges of the current analytical architecture for data scientists.</a:t>
            </a:r>
          </a:p>
          <a:p>
            <a:pPr marL="0" indent="0">
              <a:buNone/>
            </a:pPr>
            <a:r>
              <a:rPr lang="en-US" dirty="0"/>
              <a:t>5. What are the key skill sets and behavioral characteristics of a data scientist?</a:t>
            </a:r>
          </a:p>
        </p:txBody>
      </p:sp>
    </p:spTree>
    <p:extLst>
      <p:ext uri="{BB962C8B-B14F-4D97-AF65-F5344CB8AC3E}">
        <p14:creationId xmlns:p14="http://schemas.microsoft.com/office/powerpoint/2010/main" val="3136480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684" y="2532381"/>
            <a:ext cx="10363200" cy="744219"/>
          </a:xfrm>
        </p:spPr>
        <p:txBody>
          <a:bodyPr>
            <a:normAutofit/>
          </a:bodyPr>
          <a:lstStyle/>
          <a:p>
            <a:pPr algn="ctr"/>
            <a:r>
              <a:rPr lang="en-IN" sz="2800" dirty="0">
                <a:effectLst/>
                <a:latin typeface="Arial" panose="020B0604020202020204" pitchFamily="34" charset="0"/>
              </a:rPr>
              <a:t>Big Data Processing Architectures</a:t>
            </a:r>
            <a:endParaRPr lang="en-US" sz="2800" dirty="0"/>
          </a:p>
        </p:txBody>
      </p:sp>
    </p:spTree>
    <p:extLst>
      <p:ext uri="{BB962C8B-B14F-4D97-AF65-F5344CB8AC3E}">
        <p14:creationId xmlns:p14="http://schemas.microsoft.com/office/powerpoint/2010/main" val="303231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Processing Cycles</a:t>
            </a:r>
            <a:endParaRPr lang="en-US" dirty="0"/>
          </a:p>
        </p:txBody>
      </p:sp>
      <p:sp>
        <p:nvSpPr>
          <p:cNvPr id="3" name="Content Placeholder 2"/>
          <p:cNvSpPr>
            <a:spLocks noGrp="1"/>
          </p:cNvSpPr>
          <p:nvPr>
            <p:ph idx="1"/>
          </p:nvPr>
        </p:nvSpPr>
        <p:spPr/>
        <p:txBody>
          <a:bodyPr>
            <a:noAutofit/>
          </a:bodyPr>
          <a:lstStyle/>
          <a:p>
            <a:pPr algn="just"/>
            <a:endParaRPr lang="en-US" sz="2000" dirty="0"/>
          </a:p>
        </p:txBody>
      </p:sp>
    </p:spTree>
    <p:extLst>
      <p:ext uri="{BB962C8B-B14F-4D97-AF65-F5344CB8AC3E}">
        <p14:creationId xmlns:p14="http://schemas.microsoft.com/office/powerpoint/2010/main" val="903071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noAutofit/>
          </a:bodyPr>
          <a:lstStyle/>
          <a:p>
            <a:r>
              <a:rPr lang="en-US" sz="3600" b="1" dirty="0"/>
              <a:t>Key Roles for a Successful Analytics Project</a:t>
            </a:r>
            <a:endParaRPr lang="en-US" sz="36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9940" y="1003786"/>
            <a:ext cx="52959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46780" y="4540016"/>
            <a:ext cx="9827895" cy="1200329"/>
          </a:xfrm>
          <a:prstGeom prst="rect">
            <a:avLst/>
          </a:prstGeom>
          <a:noFill/>
        </p:spPr>
        <p:txBody>
          <a:bodyPr wrap="square" rtlCol="0">
            <a:spAutoFit/>
          </a:bodyPr>
          <a:lstStyle/>
          <a:p>
            <a:pPr algn="just"/>
            <a:r>
              <a:rPr lang="en-US" dirty="0"/>
              <a:t>Business User: Someone who understands the domain area and usually benefits from the results.</a:t>
            </a:r>
          </a:p>
          <a:p>
            <a:pPr algn="just"/>
            <a:r>
              <a:rPr lang="en-US" dirty="0"/>
              <a:t>This person can consult and advise the project team on the context of the project, the value of the</a:t>
            </a:r>
          </a:p>
          <a:p>
            <a:pPr algn="just"/>
            <a:r>
              <a:rPr lang="en-US" dirty="0"/>
              <a:t>results, and how the outputs will be operationalized. Usually a business analyst, line manager, or</a:t>
            </a:r>
          </a:p>
          <a:p>
            <a:pPr algn="just"/>
            <a:r>
              <a:rPr lang="en-US" dirty="0"/>
              <a:t>deep subject matter expert in the project domain fulfills this role.</a:t>
            </a:r>
          </a:p>
        </p:txBody>
      </p:sp>
      <p:sp>
        <p:nvSpPr>
          <p:cNvPr id="7" name="TextBox 6"/>
          <p:cNvSpPr txBox="1"/>
          <p:nvPr/>
        </p:nvSpPr>
        <p:spPr>
          <a:xfrm>
            <a:off x="675323" y="4582613"/>
            <a:ext cx="9494520" cy="646331"/>
          </a:xfrm>
          <a:prstGeom prst="rect">
            <a:avLst/>
          </a:prstGeom>
          <a:noFill/>
        </p:spPr>
        <p:txBody>
          <a:bodyPr wrap="square" rtlCol="0">
            <a:spAutoFit/>
          </a:bodyPr>
          <a:lstStyle/>
          <a:p>
            <a:r>
              <a:rPr lang="en-US" dirty="0"/>
              <a:t>• Project Manager: Ensures that key milestones and objectives are met on time and at the expected</a:t>
            </a:r>
          </a:p>
          <a:p>
            <a:r>
              <a:rPr lang="en-US" dirty="0"/>
              <a:t>quality.</a:t>
            </a:r>
          </a:p>
        </p:txBody>
      </p:sp>
      <p:sp>
        <p:nvSpPr>
          <p:cNvPr id="8" name="TextBox 7"/>
          <p:cNvSpPr txBox="1"/>
          <p:nvPr/>
        </p:nvSpPr>
        <p:spPr>
          <a:xfrm>
            <a:off x="1131626" y="4502025"/>
            <a:ext cx="9709674" cy="1238320"/>
          </a:xfrm>
          <a:prstGeom prst="rect">
            <a:avLst/>
          </a:prstGeom>
          <a:noFill/>
        </p:spPr>
        <p:txBody>
          <a:bodyPr wrap="square" rtlCol="0">
            <a:spAutoFit/>
          </a:bodyPr>
          <a:lstStyle/>
          <a:p>
            <a:r>
              <a:rPr lang="en-US" dirty="0"/>
              <a:t>• Project Sponsor: Responsible for the genesis of the project. Provides the impetus and </a:t>
            </a:r>
            <a:r>
              <a:rPr lang="en-US" dirty="0" err="1"/>
              <a:t>equirements</a:t>
            </a:r>
            <a:endParaRPr lang="en-US" dirty="0"/>
          </a:p>
          <a:p>
            <a:r>
              <a:rPr lang="en-US" dirty="0"/>
              <a:t>for the project and defines the core business problem. Generally provides the funding and gauges the degree of value from the final outputs of the working team. This person sets the priorities for the project and clarifies the desired outputs.</a:t>
            </a:r>
          </a:p>
        </p:txBody>
      </p:sp>
      <p:sp>
        <p:nvSpPr>
          <p:cNvPr id="9" name="TextBox 8"/>
          <p:cNvSpPr txBox="1"/>
          <p:nvPr/>
        </p:nvSpPr>
        <p:spPr>
          <a:xfrm>
            <a:off x="1131626" y="4628779"/>
            <a:ext cx="9494520" cy="1200329"/>
          </a:xfrm>
          <a:prstGeom prst="rect">
            <a:avLst/>
          </a:prstGeom>
          <a:noFill/>
        </p:spPr>
        <p:txBody>
          <a:bodyPr wrap="square" rtlCol="0">
            <a:spAutoFit/>
          </a:bodyPr>
          <a:lstStyle/>
          <a:p>
            <a:r>
              <a:rPr lang="en-US" dirty="0"/>
              <a:t>• Business Intelligence Analyst : Provides business domain expertise based on a deep understanding</a:t>
            </a:r>
          </a:p>
          <a:p>
            <a:r>
              <a:rPr lang="en-US" dirty="0"/>
              <a:t>of the data, key performance indicators (KPIs), key metrics, and business intelligence from a reporting perspective. Business Intelligence Analysts generally create dashboards and reports and have knowledge of the data feeds and sources.</a:t>
            </a:r>
          </a:p>
        </p:txBody>
      </p:sp>
      <p:sp>
        <p:nvSpPr>
          <p:cNvPr id="11" name="TextBox 10"/>
          <p:cNvSpPr txBox="1"/>
          <p:nvPr/>
        </p:nvSpPr>
        <p:spPr>
          <a:xfrm>
            <a:off x="1131626" y="4637648"/>
            <a:ext cx="9494520" cy="1200329"/>
          </a:xfrm>
          <a:prstGeom prst="rect">
            <a:avLst/>
          </a:prstGeom>
          <a:noFill/>
        </p:spPr>
        <p:txBody>
          <a:bodyPr wrap="square" rtlCol="0">
            <a:spAutoFit/>
          </a:bodyPr>
          <a:lstStyle/>
          <a:p>
            <a:r>
              <a:rPr lang="en-US" dirty="0"/>
              <a:t>• Database Administrator (DBA): Provisions and configures the database environment to support</a:t>
            </a:r>
          </a:p>
          <a:p>
            <a:r>
              <a:rPr lang="en-US" dirty="0"/>
              <a:t>the analytics needs of the working team. These responsibilities may include providing access to</a:t>
            </a:r>
          </a:p>
          <a:p>
            <a:r>
              <a:rPr lang="en-US" dirty="0"/>
              <a:t>key databases or tables and ensuring the appropriate security levels are in place related to the data</a:t>
            </a:r>
          </a:p>
          <a:p>
            <a:r>
              <a:rPr lang="en-US" dirty="0"/>
              <a:t>repositories.</a:t>
            </a:r>
          </a:p>
        </p:txBody>
      </p:sp>
      <p:sp>
        <p:nvSpPr>
          <p:cNvPr id="12" name="TextBox 11"/>
          <p:cNvSpPr txBox="1"/>
          <p:nvPr/>
        </p:nvSpPr>
        <p:spPr>
          <a:xfrm>
            <a:off x="1131626" y="4535964"/>
            <a:ext cx="9494520" cy="1754326"/>
          </a:xfrm>
          <a:prstGeom prst="rect">
            <a:avLst/>
          </a:prstGeom>
          <a:noFill/>
        </p:spPr>
        <p:txBody>
          <a:bodyPr wrap="square" rtlCol="0">
            <a:spAutoFit/>
          </a:bodyPr>
          <a:lstStyle/>
          <a:p>
            <a:r>
              <a:rPr lang="en-US" dirty="0"/>
              <a:t>• Data Engineer: Leverages deep technical skills to assist with tuning SQL queries for data management and data extraction, and provides support for data ingestion into the analytic sandbox, which Whereas the DBA sets up and configures the databases to be used, the data engineer executes the actual data extractions and performs substantial data manipulation to facilitate the analytics. The data engineer works closely with the data scientist to help shape data in the right ways for analyses.</a:t>
            </a:r>
          </a:p>
        </p:txBody>
      </p:sp>
      <p:sp>
        <p:nvSpPr>
          <p:cNvPr id="13" name="TextBox 12"/>
          <p:cNvSpPr txBox="1"/>
          <p:nvPr/>
        </p:nvSpPr>
        <p:spPr>
          <a:xfrm>
            <a:off x="1346780" y="4637647"/>
            <a:ext cx="9494520" cy="1200329"/>
          </a:xfrm>
          <a:prstGeom prst="rect">
            <a:avLst/>
          </a:prstGeom>
          <a:noFill/>
        </p:spPr>
        <p:txBody>
          <a:bodyPr wrap="square" rtlCol="0">
            <a:spAutoFit/>
          </a:bodyPr>
          <a:lstStyle/>
          <a:p>
            <a:r>
              <a:rPr lang="en-US" dirty="0"/>
              <a:t>• Data Scientist: Provides subject matter expertise for analytical techniques, data modeling, and</a:t>
            </a:r>
          </a:p>
          <a:p>
            <a:r>
              <a:rPr lang="en-US" dirty="0"/>
              <a:t>applying valid analytical techniques to given business problems. Ensures overall analytics objectives</a:t>
            </a:r>
          </a:p>
          <a:p>
            <a:r>
              <a:rPr lang="en-US" dirty="0"/>
              <a:t>are met. Designs and executes analytical methods and approaches with the data available to the</a:t>
            </a:r>
          </a:p>
          <a:p>
            <a:r>
              <a:rPr lang="en-US" dirty="0"/>
              <a:t>project.</a:t>
            </a:r>
          </a:p>
        </p:txBody>
      </p:sp>
    </p:spTree>
    <p:extLst>
      <p:ext uri="{BB962C8B-B14F-4D97-AF65-F5344CB8AC3E}">
        <p14:creationId xmlns:p14="http://schemas.microsoft.com/office/powerpoint/2010/main" val="7612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2642"/>
            <a:ext cx="10972800" cy="711200"/>
          </a:xfrm>
        </p:spPr>
        <p:txBody>
          <a:bodyPr>
            <a:normAutofit fontScale="90000"/>
          </a:bodyPr>
          <a:lstStyle/>
          <a:p>
            <a:r>
              <a:rPr lang="en-US" dirty="0"/>
              <a:t>Data Analytics Lifecycle-six phases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369" y="985838"/>
            <a:ext cx="5693670" cy="537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445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Data Science</a:t>
            </a:r>
            <a:endParaRPr lang="en-US" dirty="0"/>
          </a:p>
        </p:txBody>
      </p:sp>
      <p:sp>
        <p:nvSpPr>
          <p:cNvPr id="3" name="Content Placeholder 2"/>
          <p:cNvSpPr>
            <a:spLocks noGrp="1"/>
          </p:cNvSpPr>
          <p:nvPr>
            <p:ph idx="1"/>
          </p:nvPr>
        </p:nvSpPr>
        <p:spPr/>
        <p:txBody>
          <a:bodyPr>
            <a:normAutofit fontScale="92500"/>
          </a:bodyPr>
          <a:lstStyle/>
          <a:p>
            <a:pPr algn="just" fontAlgn="base"/>
            <a:r>
              <a:rPr lang="en-US" dirty="0"/>
              <a:t>It is the processing and analysis of data that you generate for various insights that will serve a myriad of business purposes. </a:t>
            </a:r>
          </a:p>
          <a:p>
            <a:pPr algn="just" fontAlgn="base"/>
            <a:r>
              <a:rPr lang="en-US" dirty="0"/>
              <a:t>For instance, when you have logged in on Amazon and browsing through a few products or categories, you are generating data. </a:t>
            </a:r>
          </a:p>
          <a:p>
            <a:pPr algn="just" fontAlgn="base"/>
            <a:r>
              <a:rPr lang="en-US" dirty="0"/>
              <a:t>This data will be used by a data scientist at the backend to understand your </a:t>
            </a:r>
            <a:r>
              <a:rPr lang="en-US" dirty="0" err="1"/>
              <a:t>behaviour</a:t>
            </a:r>
            <a:r>
              <a:rPr lang="en-US" dirty="0"/>
              <a:t> and push you retargeted advertisements and deals to get you purchase what you browsed.</a:t>
            </a:r>
          </a:p>
          <a:p>
            <a:pPr algn="just" fontAlgn="base"/>
            <a:r>
              <a:rPr lang="en-US" dirty="0"/>
              <a:t>Data science involves the processes of Data extraction, Data Cleansing, Analysis, Visualization and actionable Insights generation</a:t>
            </a:r>
          </a:p>
          <a:p>
            <a:pPr algn="just" fontAlgn="base"/>
            <a:endParaRPr lang="en-US" dirty="0"/>
          </a:p>
          <a:p>
            <a:pPr algn="just"/>
            <a:endParaRPr lang="en-US" dirty="0"/>
          </a:p>
        </p:txBody>
      </p:sp>
    </p:spTree>
    <p:extLst>
      <p:ext uri="{BB962C8B-B14F-4D97-AF65-F5344CB8AC3E}">
        <p14:creationId xmlns:p14="http://schemas.microsoft.com/office/powerpoint/2010/main" val="1671154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8044"/>
          </a:xfrm>
        </p:spPr>
        <p:txBody>
          <a:bodyPr>
            <a:noAutofit/>
          </a:bodyPr>
          <a:lstStyle/>
          <a:p>
            <a:r>
              <a:rPr lang="en-US" sz="3200" b="1" dirty="0"/>
              <a:t>Phase 1- Discovery:</a:t>
            </a:r>
          </a:p>
        </p:txBody>
      </p:sp>
      <p:sp>
        <p:nvSpPr>
          <p:cNvPr id="3" name="Content Placeholder 2"/>
          <p:cNvSpPr>
            <a:spLocks noGrp="1"/>
          </p:cNvSpPr>
          <p:nvPr>
            <p:ph idx="1"/>
          </p:nvPr>
        </p:nvSpPr>
        <p:spPr>
          <a:xfrm>
            <a:off x="609600" y="972671"/>
            <a:ext cx="10972800" cy="2433917"/>
          </a:xfrm>
        </p:spPr>
        <p:txBody>
          <a:bodyPr>
            <a:normAutofit/>
          </a:bodyPr>
          <a:lstStyle/>
          <a:p>
            <a:pPr algn="just"/>
            <a:r>
              <a:rPr lang="en-US" sz="2000" dirty="0"/>
              <a:t>In Phase 1, the team learns the business domain, including relevant history such as whether the organization or business unit has attempted similar projects in the past from which they can learn.</a:t>
            </a:r>
          </a:p>
          <a:p>
            <a:pPr algn="just"/>
            <a:r>
              <a:rPr lang="en-US" sz="2000" dirty="0"/>
              <a:t>The team assesses the resources available to support the project in terms of people, technology, time, and data.</a:t>
            </a:r>
          </a:p>
          <a:p>
            <a:pPr algn="just"/>
            <a:r>
              <a:rPr lang="en-US" sz="2000" dirty="0"/>
              <a:t> Important activities in this phase include framing the business problem as an analytics challenge that can be addressed in subsequent phases and formulating initial hypotheses (IHs) to test and begin learning the data.</a:t>
            </a:r>
          </a:p>
        </p:txBody>
      </p:sp>
      <p:sp>
        <p:nvSpPr>
          <p:cNvPr id="4" name="Title 1"/>
          <p:cNvSpPr txBox="1">
            <a:spLocks/>
          </p:cNvSpPr>
          <p:nvPr/>
        </p:nvSpPr>
        <p:spPr>
          <a:xfrm>
            <a:off x="448235" y="3322638"/>
            <a:ext cx="10972800" cy="4305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t>Phase 2- Data Preparation: </a:t>
            </a:r>
          </a:p>
        </p:txBody>
      </p:sp>
      <p:sp>
        <p:nvSpPr>
          <p:cNvPr id="5" name="Content Placeholder 2"/>
          <p:cNvSpPr txBox="1">
            <a:spLocks/>
          </p:cNvSpPr>
          <p:nvPr/>
        </p:nvSpPr>
        <p:spPr>
          <a:xfrm>
            <a:off x="448235" y="3895166"/>
            <a:ext cx="10972800" cy="27387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a:t>Phase 2 requires the presence of an analytic sandbox, in which the team can work with data and perform analytics for the duration of the project. </a:t>
            </a:r>
          </a:p>
          <a:p>
            <a:pPr algn="just"/>
            <a:r>
              <a:rPr lang="en-US" sz="2000"/>
              <a:t>The team needs to execute extract, load, and transform (ELT) or extract, transform and load (ETL) to get data into the sandbox.</a:t>
            </a:r>
          </a:p>
          <a:p>
            <a:pPr algn="just"/>
            <a:r>
              <a:rPr lang="en-US" sz="2000"/>
              <a:t>The ELT and ETL are sometimes abbreviated as ETLT. </a:t>
            </a:r>
          </a:p>
          <a:p>
            <a:pPr algn="just"/>
            <a:r>
              <a:rPr lang="en-US" sz="2000"/>
              <a:t>Data should be transformed in the ETLT process so the team can work with it and analyze it. </a:t>
            </a:r>
          </a:p>
          <a:p>
            <a:pPr algn="just"/>
            <a:r>
              <a:rPr lang="en-US" sz="2000"/>
              <a:t>In this phase, the team also needs to familiarize itself with the data thoroughly and take steps to condition the data</a:t>
            </a:r>
            <a:endParaRPr lang="en-US" sz="2000" dirty="0"/>
          </a:p>
        </p:txBody>
      </p:sp>
    </p:spTree>
    <p:extLst>
      <p:ext uri="{BB962C8B-B14F-4D97-AF65-F5344CB8AC3E}">
        <p14:creationId xmlns:p14="http://schemas.microsoft.com/office/powerpoint/2010/main" val="565283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60468"/>
          </a:xfrm>
        </p:spPr>
        <p:txBody>
          <a:bodyPr>
            <a:normAutofit fontScale="90000"/>
          </a:bodyPr>
          <a:lstStyle/>
          <a:p>
            <a:r>
              <a:rPr lang="en-US" sz="3600" dirty="0"/>
              <a:t>Phase 3-Model planning: </a:t>
            </a:r>
          </a:p>
        </p:txBody>
      </p:sp>
      <p:sp>
        <p:nvSpPr>
          <p:cNvPr id="3" name="Content Placeholder 2"/>
          <p:cNvSpPr>
            <a:spLocks noGrp="1"/>
          </p:cNvSpPr>
          <p:nvPr>
            <p:ph idx="1"/>
          </p:nvPr>
        </p:nvSpPr>
        <p:spPr>
          <a:xfrm>
            <a:off x="627529" y="954742"/>
            <a:ext cx="10972800" cy="1340223"/>
          </a:xfrm>
        </p:spPr>
        <p:txBody>
          <a:bodyPr>
            <a:normAutofit lnSpcReduction="10000"/>
          </a:bodyPr>
          <a:lstStyle/>
          <a:p>
            <a:pPr algn="just"/>
            <a:r>
              <a:rPr lang="en-US" sz="2000" dirty="0"/>
              <a:t>Phase 3 is model planning, where the team determines the methods, techniques, and workflow it intends to follow for the subsequent model building phase. </a:t>
            </a:r>
          </a:p>
          <a:p>
            <a:pPr algn="just"/>
            <a:r>
              <a:rPr lang="en-US" sz="2000" dirty="0"/>
              <a:t>The team explores the data to learn about the relationships between variables and subsequently selects key variables and the most suitable models.</a:t>
            </a:r>
          </a:p>
        </p:txBody>
      </p:sp>
      <p:sp>
        <p:nvSpPr>
          <p:cNvPr id="4" name="Title 1"/>
          <p:cNvSpPr txBox="1">
            <a:spLocks/>
          </p:cNvSpPr>
          <p:nvPr/>
        </p:nvSpPr>
        <p:spPr>
          <a:xfrm>
            <a:off x="484094" y="2874403"/>
            <a:ext cx="10972800" cy="65769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Phase 4-Model building: </a:t>
            </a:r>
          </a:p>
        </p:txBody>
      </p:sp>
      <p:sp>
        <p:nvSpPr>
          <p:cNvPr id="5" name="Content Placeholder 2"/>
          <p:cNvSpPr txBox="1">
            <a:spLocks/>
          </p:cNvSpPr>
          <p:nvPr/>
        </p:nvSpPr>
        <p:spPr>
          <a:xfrm>
            <a:off x="484094" y="3680014"/>
            <a:ext cx="10972800" cy="214704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sz="2000" dirty="0"/>
              <a:t>In Phase 4, the team develops data sets for testing, training, and production purposes.</a:t>
            </a:r>
          </a:p>
          <a:p>
            <a:pPr algn="just"/>
            <a:r>
              <a:rPr lang="en-US" sz="2000" dirty="0"/>
              <a:t>In addition, in this phase the team builds and executes models based on the work done in the model planning phase. </a:t>
            </a:r>
          </a:p>
          <a:p>
            <a:pPr algn="just"/>
            <a:r>
              <a:rPr lang="en-US" sz="2000" dirty="0"/>
              <a:t>The team also considers whether its existing tools will suffice for running the models, or if it will need a more robust environment for executing models and work flows (for example, fast hardware and parallel processing, if applicable).</a:t>
            </a:r>
          </a:p>
        </p:txBody>
      </p:sp>
    </p:spTree>
    <p:extLst>
      <p:ext uri="{BB962C8B-B14F-4D97-AF65-F5344CB8AC3E}">
        <p14:creationId xmlns:p14="http://schemas.microsoft.com/office/powerpoint/2010/main" val="1494721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03903"/>
          </a:xfrm>
        </p:spPr>
        <p:txBody>
          <a:bodyPr>
            <a:normAutofit fontScale="90000"/>
          </a:bodyPr>
          <a:lstStyle/>
          <a:p>
            <a:r>
              <a:rPr lang="en-US" dirty="0"/>
              <a:t>Phase 5-Communicate results: </a:t>
            </a:r>
          </a:p>
        </p:txBody>
      </p:sp>
      <p:sp>
        <p:nvSpPr>
          <p:cNvPr id="3" name="Content Placeholder 2"/>
          <p:cNvSpPr>
            <a:spLocks noGrp="1"/>
          </p:cNvSpPr>
          <p:nvPr>
            <p:ph idx="1"/>
          </p:nvPr>
        </p:nvSpPr>
        <p:spPr>
          <a:xfrm>
            <a:off x="636494" y="991816"/>
            <a:ext cx="10972800" cy="2433917"/>
          </a:xfrm>
        </p:spPr>
        <p:txBody>
          <a:bodyPr>
            <a:normAutofit/>
          </a:bodyPr>
          <a:lstStyle/>
          <a:p>
            <a:r>
              <a:rPr lang="en-US" sz="2400" dirty="0"/>
              <a:t>In Phase 5, the team, in collaboration with major stakeholders, determines if the results of the project are a success or a failure based on the criteria developed in Phase 1. </a:t>
            </a:r>
          </a:p>
          <a:p>
            <a:r>
              <a:rPr lang="en-US" sz="2400" dirty="0"/>
              <a:t>The team should identify key findings, quantify the business value, and develop a narrative to summarize and convey findings to stakeholders.</a:t>
            </a:r>
          </a:p>
          <a:p>
            <a:pPr marL="0" indent="0">
              <a:buNone/>
            </a:pPr>
            <a:r>
              <a:rPr lang="en-US" sz="2400" dirty="0"/>
              <a:t> </a:t>
            </a:r>
          </a:p>
        </p:txBody>
      </p:sp>
      <p:sp>
        <p:nvSpPr>
          <p:cNvPr id="4" name="Title 1"/>
          <p:cNvSpPr txBox="1">
            <a:spLocks/>
          </p:cNvSpPr>
          <p:nvPr/>
        </p:nvSpPr>
        <p:spPr>
          <a:xfrm>
            <a:off x="636494" y="3281272"/>
            <a:ext cx="10972800" cy="71596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Phase 6-0perationalize:</a:t>
            </a:r>
          </a:p>
        </p:txBody>
      </p:sp>
      <p:sp>
        <p:nvSpPr>
          <p:cNvPr id="5" name="Content Placeholder 2"/>
          <p:cNvSpPr txBox="1">
            <a:spLocks/>
          </p:cNvSpPr>
          <p:nvPr/>
        </p:nvSpPr>
        <p:spPr>
          <a:xfrm>
            <a:off x="833717" y="3997233"/>
            <a:ext cx="10972800" cy="1847755"/>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endParaRPr lang="en-US" dirty="0"/>
          </a:p>
          <a:p>
            <a:pPr algn="just"/>
            <a:r>
              <a:rPr lang="en-US" dirty="0"/>
              <a:t>In Phase 6, the team delivers final reports, briefings, code, and technical documents.</a:t>
            </a:r>
          </a:p>
          <a:p>
            <a:pPr algn="just"/>
            <a:r>
              <a:rPr lang="en-US" dirty="0"/>
              <a:t>In addition, the team may run a pilot project to implement the models in a production environment.</a:t>
            </a:r>
          </a:p>
        </p:txBody>
      </p:sp>
    </p:spTree>
    <p:extLst>
      <p:ext uri="{BB962C8B-B14F-4D97-AF65-F5344CB8AC3E}">
        <p14:creationId xmlns:p14="http://schemas.microsoft.com/office/powerpoint/2010/main" val="4189897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1:Discovery</a:t>
            </a:r>
          </a:p>
        </p:txBody>
      </p:sp>
      <p:sp>
        <p:nvSpPr>
          <p:cNvPr id="3" name="Content Placeholder 2"/>
          <p:cNvSpPr>
            <a:spLocks noGrp="1"/>
          </p:cNvSpPr>
          <p:nvPr>
            <p:ph idx="1"/>
          </p:nvPr>
        </p:nvSpPr>
        <p:spPr/>
        <p:txBody>
          <a:bodyPr/>
          <a:lstStyle/>
          <a:p>
            <a:r>
              <a:rPr lang="en-US" b="1" dirty="0"/>
              <a:t>Learning the Business Domain</a:t>
            </a:r>
          </a:p>
          <a:p>
            <a:r>
              <a:rPr lang="en-US" b="1" dirty="0"/>
              <a:t>Resources</a:t>
            </a:r>
          </a:p>
          <a:p>
            <a:r>
              <a:rPr lang="en-US" b="1" dirty="0"/>
              <a:t>Framing the Problem</a:t>
            </a:r>
          </a:p>
          <a:p>
            <a:r>
              <a:rPr lang="en-US" b="1" dirty="0"/>
              <a:t>Identifying Key Stakeholders</a:t>
            </a:r>
          </a:p>
          <a:p>
            <a:r>
              <a:rPr lang="en-US" b="1" dirty="0"/>
              <a:t>Interviewing the Analytics Sponsor</a:t>
            </a:r>
          </a:p>
          <a:p>
            <a:r>
              <a:rPr lang="en-US" b="1" dirty="0"/>
              <a:t>Developing Initial Hypotheses</a:t>
            </a:r>
          </a:p>
          <a:p>
            <a:r>
              <a:rPr lang="en-US" b="1" dirty="0"/>
              <a:t>Identifying Potential Data Sources</a:t>
            </a:r>
            <a:endParaRPr lang="en-US" dirty="0"/>
          </a:p>
        </p:txBody>
      </p:sp>
    </p:spTree>
    <p:extLst>
      <p:ext uri="{BB962C8B-B14F-4D97-AF65-F5344CB8AC3E}">
        <p14:creationId xmlns:p14="http://schemas.microsoft.com/office/powerpoint/2010/main" val="125096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Phase 2:Data Preparation</a:t>
            </a:r>
            <a:endParaRPr lang="en-US" dirty="0"/>
          </a:p>
        </p:txBody>
      </p:sp>
      <p:sp>
        <p:nvSpPr>
          <p:cNvPr id="3" name="Content Placeholder 2"/>
          <p:cNvSpPr>
            <a:spLocks noGrp="1"/>
          </p:cNvSpPr>
          <p:nvPr>
            <p:ph idx="1"/>
          </p:nvPr>
        </p:nvSpPr>
        <p:spPr/>
        <p:txBody>
          <a:bodyPr/>
          <a:lstStyle/>
          <a:p>
            <a:r>
              <a:rPr lang="en-US" b="1" dirty="0"/>
              <a:t>Preparing the Analytic Sandbox</a:t>
            </a:r>
          </a:p>
          <a:p>
            <a:r>
              <a:rPr lang="en-US" b="1" dirty="0"/>
              <a:t>Performing ETLT</a:t>
            </a:r>
          </a:p>
          <a:p>
            <a:r>
              <a:rPr lang="en-US" b="1" dirty="0"/>
              <a:t>Learning About the Data</a:t>
            </a:r>
          </a:p>
          <a:p>
            <a:r>
              <a:rPr lang="en-US" dirty="0"/>
              <a:t>Data Conditioning</a:t>
            </a:r>
          </a:p>
          <a:p>
            <a:r>
              <a:rPr lang="en-US" b="1" dirty="0"/>
              <a:t>Survey and Visualize</a:t>
            </a:r>
          </a:p>
          <a:p>
            <a:r>
              <a:rPr lang="en-US" b="1" dirty="0"/>
              <a:t>Common Tools for the Data Preparation Phase</a:t>
            </a:r>
          </a:p>
          <a:p>
            <a:endParaRPr lang="en-US" dirty="0"/>
          </a:p>
        </p:txBody>
      </p:sp>
    </p:spTree>
    <p:extLst>
      <p:ext uri="{BB962C8B-B14F-4D97-AF65-F5344CB8AC3E}">
        <p14:creationId xmlns:p14="http://schemas.microsoft.com/office/powerpoint/2010/main" val="2382586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Phase 3: Model Planning</a:t>
            </a:r>
            <a:endParaRPr lang="en-US" dirty="0"/>
          </a:p>
        </p:txBody>
      </p:sp>
      <p:sp>
        <p:nvSpPr>
          <p:cNvPr id="3" name="Content Placeholder 2"/>
          <p:cNvSpPr>
            <a:spLocks noGrp="1"/>
          </p:cNvSpPr>
          <p:nvPr>
            <p:ph idx="1"/>
          </p:nvPr>
        </p:nvSpPr>
        <p:spPr/>
        <p:txBody>
          <a:bodyPr/>
          <a:lstStyle/>
          <a:p>
            <a:r>
              <a:rPr lang="en-US" b="1" dirty="0"/>
              <a:t>Data Exploration and Variable Selection</a:t>
            </a:r>
          </a:p>
          <a:p>
            <a:r>
              <a:rPr lang="en-US" b="1" dirty="0"/>
              <a:t>Model Selection</a:t>
            </a:r>
          </a:p>
          <a:p>
            <a:r>
              <a:rPr lang="en-US" b="1" dirty="0"/>
              <a:t>Common Tools for the Model Planning Phase</a:t>
            </a:r>
          </a:p>
          <a:p>
            <a:pPr marL="0" indent="0">
              <a:buNone/>
            </a:pPr>
            <a:r>
              <a:rPr lang="en-US" b="1" dirty="0"/>
              <a:t>Phase 4: Model Building</a:t>
            </a:r>
          </a:p>
          <a:p>
            <a:r>
              <a:rPr lang="en-US" b="1" dirty="0"/>
              <a:t>Common Tools for the Model Building Phase</a:t>
            </a:r>
          </a:p>
          <a:p>
            <a:r>
              <a:rPr lang="en-US" b="1" dirty="0"/>
              <a:t>Phase 5: Communicate Results</a:t>
            </a:r>
            <a:endParaRPr lang="en-US" dirty="0"/>
          </a:p>
        </p:txBody>
      </p:sp>
    </p:spTree>
    <p:extLst>
      <p:ext uri="{BB962C8B-B14F-4D97-AF65-F5344CB8AC3E}">
        <p14:creationId xmlns:p14="http://schemas.microsoft.com/office/powerpoint/2010/main" val="4131502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US" dirty="0"/>
              <a:t>Extra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045" y="1414463"/>
            <a:ext cx="790575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713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Analyst</a:t>
            </a:r>
          </a:p>
        </p:txBody>
      </p:sp>
      <p:sp>
        <p:nvSpPr>
          <p:cNvPr id="3" name="Content Placeholder 2"/>
          <p:cNvSpPr>
            <a:spLocks noGrp="1"/>
          </p:cNvSpPr>
          <p:nvPr>
            <p:ph idx="1"/>
          </p:nvPr>
        </p:nvSpPr>
        <p:spPr/>
        <p:txBody>
          <a:bodyPr>
            <a:normAutofit fontScale="85000" lnSpcReduction="20000"/>
          </a:bodyPr>
          <a:lstStyle/>
          <a:p>
            <a:pPr algn="just"/>
            <a:r>
              <a:rPr lang="en-US" dirty="0"/>
              <a:t>If data science is a house that consists of all the tools and resources, data analytics would be a specific room. It is more specific in terms of functionality and application.</a:t>
            </a:r>
          </a:p>
          <a:p>
            <a:pPr algn="just"/>
            <a:r>
              <a:rPr lang="en-US" dirty="0"/>
              <a:t>Instead of just looking for connections like we do in data science, a data analyst has a specific aim and goal. Data analytics is often used by companies to search for trends in their growth. </a:t>
            </a:r>
          </a:p>
          <a:p>
            <a:pPr algn="just"/>
            <a:r>
              <a:rPr lang="en-US" dirty="0"/>
              <a:t>A data analyst is usually the person who can do basic descriptive statistics, visualize data, and communicate data points for conclusions. </a:t>
            </a:r>
          </a:p>
          <a:p>
            <a:pPr algn="just"/>
            <a:r>
              <a:rPr lang="en-US" dirty="0"/>
              <a:t>They must have a basic understanding of statistics, a perfect sense of databases, the ability to create new views, and the perception to visualize the data. </a:t>
            </a:r>
          </a:p>
          <a:p>
            <a:pPr algn="just"/>
            <a:r>
              <a:rPr lang="en-US" dirty="0"/>
              <a:t>Data analytics can be referred to as the necessary level of data science. </a:t>
            </a:r>
          </a:p>
          <a:p>
            <a:pPr algn="just"/>
            <a:endParaRPr lang="en-US" dirty="0"/>
          </a:p>
        </p:txBody>
      </p:sp>
    </p:spTree>
    <p:extLst>
      <p:ext uri="{BB962C8B-B14F-4D97-AF65-F5344CB8AC3E}">
        <p14:creationId xmlns:p14="http://schemas.microsoft.com/office/powerpoint/2010/main" val="225070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lang="en-US" b="1" dirty="0"/>
              <a:t>Machine Learning</a:t>
            </a:r>
            <a:endParaRPr lang="en-US" dirty="0"/>
          </a:p>
        </p:txBody>
      </p:sp>
      <p:sp>
        <p:nvSpPr>
          <p:cNvPr id="3" name="Content Placeholder 2"/>
          <p:cNvSpPr>
            <a:spLocks noGrp="1"/>
          </p:cNvSpPr>
          <p:nvPr>
            <p:ph idx="1"/>
          </p:nvPr>
        </p:nvSpPr>
        <p:spPr>
          <a:xfrm>
            <a:off x="609600" y="936813"/>
            <a:ext cx="10972800" cy="5033681"/>
          </a:xfrm>
        </p:spPr>
        <p:txBody>
          <a:bodyPr>
            <a:noAutofit/>
          </a:bodyPr>
          <a:lstStyle/>
          <a:p>
            <a:pPr algn="just" fontAlgn="base"/>
            <a:r>
              <a:rPr lang="en-US" sz="2300" dirty="0"/>
              <a:t>For simple comprehension, understand that machine learning is part of data science. It draws aspects from statistics and algorithms to work on the data generated and extracted from multiple resources. </a:t>
            </a:r>
          </a:p>
          <a:p>
            <a:pPr algn="just" fontAlgn="base"/>
            <a:r>
              <a:rPr lang="en-US" sz="2300" dirty="0"/>
              <a:t>What happens most often is data gets generated in massive volumes and it becomes totally tedious for a data scientist to work on it. That is when machine learning comes into action.</a:t>
            </a:r>
          </a:p>
          <a:p>
            <a:pPr algn="just" fontAlgn="base"/>
            <a:r>
              <a:rPr lang="en-US" sz="2300" dirty="0"/>
              <a:t>Machine learning is the ability given to a system to learn and process data sets autonomously without human intervention. </a:t>
            </a:r>
          </a:p>
          <a:p>
            <a:pPr algn="just" fontAlgn="base"/>
            <a:r>
              <a:rPr lang="en-US" sz="2300" dirty="0"/>
              <a:t>This is achieved through complex algorithms and techniques like regression, supervised clustering, naïve Bayes and more. </a:t>
            </a:r>
          </a:p>
          <a:p>
            <a:pPr algn="just" fontAlgn="base"/>
            <a:r>
              <a:rPr lang="en-US" sz="2300" dirty="0"/>
              <a:t>A good example of machine learning implementation is Facebook. Facebook’s machine learning algorithms gather behavioral information for every user on the social platform. Based on one’s past behavior, the algorithm predicts interests and recommends articles and notifications on the news feed. Similarly, when Amazon recommends products, or when Netflix recommends movies based on past behaviors, machine learning is at work.</a:t>
            </a:r>
          </a:p>
          <a:p>
            <a:pPr algn="just"/>
            <a:endParaRPr lang="en-US" sz="2300" dirty="0"/>
          </a:p>
        </p:txBody>
      </p:sp>
    </p:spTree>
    <p:extLst>
      <p:ext uri="{BB962C8B-B14F-4D97-AF65-F5344CB8AC3E}">
        <p14:creationId xmlns:p14="http://schemas.microsoft.com/office/powerpoint/2010/main" val="177811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 Science Is Multidisciplinar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 Science Is Multidisciplinar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612" y="233858"/>
            <a:ext cx="7475742" cy="643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2256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43375</TotalTime>
  <Words>5836</Words>
  <Application>Microsoft Office PowerPoint</Application>
  <PresentationFormat>Widescreen</PresentationFormat>
  <Paragraphs>335</Paragraphs>
  <Slides>66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Courier New</vt:lpstr>
      <vt:lpstr>Times New Roman</vt:lpstr>
      <vt:lpstr>Office Theme</vt:lpstr>
      <vt:lpstr>Data Analytics </vt:lpstr>
      <vt:lpstr>Syllabus</vt:lpstr>
      <vt:lpstr>BUZZ WORDS</vt:lpstr>
      <vt:lpstr>Word Cloud of BUZZ words</vt:lpstr>
      <vt:lpstr>Introduction </vt:lpstr>
      <vt:lpstr>Data Science</vt:lpstr>
      <vt:lpstr>Data Analyst</vt:lpstr>
      <vt:lpstr>Machine Learning</vt:lpstr>
      <vt:lpstr>PowerPoint Presentation</vt:lpstr>
      <vt:lpstr>Data Analytics </vt:lpstr>
      <vt:lpstr>Syllabus – Unit 1</vt:lpstr>
      <vt:lpstr>Introduction</vt:lpstr>
      <vt:lpstr>Big Data Overview</vt:lpstr>
      <vt:lpstr>Big Data Overview</vt:lpstr>
      <vt:lpstr>Big Data Overview</vt:lpstr>
      <vt:lpstr>Big Data Overview</vt:lpstr>
      <vt:lpstr>Big Data Overview : Data Structures</vt:lpstr>
      <vt:lpstr>Big Data Overview : Data Structures</vt:lpstr>
      <vt:lpstr>Big Data Overview : Data Structures</vt:lpstr>
      <vt:lpstr>Big Data Overview : Data Structures</vt:lpstr>
      <vt:lpstr>Big Data Overview : Data Structures</vt:lpstr>
      <vt:lpstr>Big Data Overview : Data Structures</vt:lpstr>
      <vt:lpstr>Quiz</vt:lpstr>
      <vt:lpstr>Big Data Overview : Analyst Perspective on Data Repositories</vt:lpstr>
      <vt:lpstr>Big Data Overview : Analyst Perspective on Data Repositories</vt:lpstr>
      <vt:lpstr>Big Data Overview : Analyst Perspective on Data Repositories</vt:lpstr>
      <vt:lpstr>Big Data Overview : Analyst Perspective on Data Repositories</vt:lpstr>
      <vt:lpstr>Big Data Overview : Analyst Perspective on Data Repositories</vt:lpstr>
      <vt:lpstr>PowerPoint Presentation</vt:lpstr>
      <vt:lpstr>BI Versus Data Science</vt:lpstr>
      <vt:lpstr>BI Versus Data Science</vt:lpstr>
      <vt:lpstr>BI Versus Data Science</vt:lpstr>
      <vt:lpstr>Lecture 4</vt:lpstr>
      <vt:lpstr>Comparison between BI and Data Science</vt:lpstr>
      <vt:lpstr>Data processing revisited</vt:lpstr>
      <vt:lpstr>Data processing techniques</vt:lpstr>
      <vt:lpstr>Distributed Processing</vt:lpstr>
      <vt:lpstr>Advantages of distributed atchitectures </vt:lpstr>
      <vt:lpstr>Data Processing Infrastructure Challenges </vt:lpstr>
      <vt:lpstr>Shared-everything and shared-nothing architectures</vt:lpstr>
      <vt:lpstr>Shared-everything architecture</vt:lpstr>
      <vt:lpstr>Current Analytical Architecture</vt:lpstr>
      <vt:lpstr>Typical Analytic Architecture</vt:lpstr>
      <vt:lpstr>Analytic Architecture</vt:lpstr>
      <vt:lpstr>Analytic Architecture</vt:lpstr>
      <vt:lpstr>Traditional Data Architecture Implications for Data Scientists</vt:lpstr>
      <vt:lpstr>Drivers of Big Data</vt:lpstr>
      <vt:lpstr>Data evolution and the rise of Big Data sources</vt:lpstr>
      <vt:lpstr>Emerging Big Data Ecosystem and a New Approach to Analytics </vt:lpstr>
      <vt:lpstr>PowerPoint Presentation</vt:lpstr>
      <vt:lpstr>Players within this interconnected web</vt:lpstr>
      <vt:lpstr>Key Roles for the New Big Data Ecosystem</vt:lpstr>
      <vt:lpstr>PowerPoint Presentation</vt:lpstr>
      <vt:lpstr>Data Scientists skills and behavioral characteristics</vt:lpstr>
      <vt:lpstr>Questions</vt:lpstr>
      <vt:lpstr>Big Data Processing Architectures</vt:lpstr>
      <vt:lpstr>Data Processing Cycles</vt:lpstr>
      <vt:lpstr>Key Roles for a Successful Analytics Project</vt:lpstr>
      <vt:lpstr>Data Analytics Lifecycle-six phases</vt:lpstr>
      <vt:lpstr>Phase 1- Discovery:</vt:lpstr>
      <vt:lpstr>Phase 3-Model planning: </vt:lpstr>
      <vt:lpstr>Phase 5-Communicate results: </vt:lpstr>
      <vt:lpstr>Phase 1:Discovery</vt:lpstr>
      <vt:lpstr>Phase 2:Data Preparation</vt:lpstr>
      <vt:lpstr>Phase 3: Model Planning</vt:lpstr>
      <vt:lpstr>Extra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DDG</dc:creator>
  <cp:lastModifiedBy>swapnaja Hiray</cp:lastModifiedBy>
  <cp:revision>120</cp:revision>
  <dcterms:created xsi:type="dcterms:W3CDTF">2018-07-03T06:37:30Z</dcterms:created>
  <dcterms:modified xsi:type="dcterms:W3CDTF">2023-02-13T05:47:21Z</dcterms:modified>
</cp:coreProperties>
</file>